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3076" r:id="rId2"/>
    <p:sldId id="3077" r:id="rId3"/>
    <p:sldId id="3090" r:id="rId4"/>
    <p:sldId id="3078" r:id="rId5"/>
    <p:sldId id="3089" r:id="rId6"/>
    <p:sldId id="3083" r:id="rId7"/>
    <p:sldId id="3084" r:id="rId8"/>
    <p:sldId id="3085" r:id="rId9"/>
    <p:sldId id="3086" r:id="rId10"/>
    <p:sldId id="3088" r:id="rId11"/>
    <p:sldId id="3079" r:id="rId12"/>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6F0"/>
    <a:srgbClr val="D6DCE5"/>
    <a:srgbClr val="4A6E9C"/>
    <a:srgbClr val="1989AE"/>
    <a:srgbClr val="137292"/>
    <a:srgbClr val="5983B6"/>
    <a:srgbClr val="2A3E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8"/>
    <p:restoredTop sz="90801" autoAdjust="0"/>
  </p:normalViewPr>
  <p:slideViewPr>
    <p:cSldViewPr snapToGrid="0" snapToObjects="1">
      <p:cViewPr varScale="1">
        <p:scale>
          <a:sx n="147" d="100"/>
          <a:sy n="147" d="100"/>
        </p:scale>
        <p:origin x="680"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D0E69-08A5-5248-97D0-19EED239FBCD}" type="datetimeFigureOut">
              <a:rPr lang="x-none" smtClean="0"/>
              <a:t>15.06.21</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6BF5C-B8BE-3B42-94B6-1DB2D9B34C88}" type="slidenum">
              <a:rPr lang="x-none" smtClean="0"/>
              <a:t>‹#›</a:t>
            </a:fld>
            <a:endParaRPr lang="x-none"/>
          </a:p>
        </p:txBody>
      </p:sp>
    </p:spTree>
    <p:extLst>
      <p:ext uri="{BB962C8B-B14F-4D97-AF65-F5344CB8AC3E}">
        <p14:creationId xmlns:p14="http://schemas.microsoft.com/office/powerpoint/2010/main" val="149587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Hi</a:t>
            </a:r>
            <a:r>
              <a:rPr lang="bg-BG" baseline="0" dirty="0"/>
              <a:t> everybory, my name is Karine Ferreira, I work at the Nationa ... in Brazil</a:t>
            </a:r>
          </a:p>
          <a:p>
            <a:endParaRPr lang="bg-BG" baseline="0" dirty="0"/>
          </a:p>
          <a:p>
            <a:r>
              <a:rPr lang="bg-BG" baseline="0" dirty="0"/>
              <a:t>And today, we, Rolf, Gilberto and I, will present a demonstration of the R package sits running in the SEPAL platform.</a:t>
            </a:r>
          </a:p>
          <a:p>
            <a:endParaRPr lang="en-US" dirty="0"/>
          </a:p>
        </p:txBody>
      </p:sp>
      <p:sp>
        <p:nvSpPr>
          <p:cNvPr id="4" name="Slide Number Placeholder 3"/>
          <p:cNvSpPr>
            <a:spLocks noGrp="1"/>
          </p:cNvSpPr>
          <p:nvPr>
            <p:ph type="sldNum" sz="quarter" idx="10"/>
          </p:nvPr>
        </p:nvSpPr>
        <p:spPr/>
        <p:txBody>
          <a:bodyPr/>
          <a:lstStyle/>
          <a:p>
            <a:fld id="{0C2069D9-5597-C743-90D8-4A1487B3CF9B}" type="slidenum">
              <a:rPr lang="x-none" smtClean="0"/>
              <a:t>1</a:t>
            </a:fld>
            <a:endParaRPr lang="x-none"/>
          </a:p>
        </p:txBody>
      </p:sp>
    </p:spTree>
    <p:extLst>
      <p:ext uri="{BB962C8B-B14F-4D97-AF65-F5344CB8AC3E}">
        <p14:creationId xmlns:p14="http://schemas.microsoft.com/office/powerpoint/2010/main" val="379844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noProof="0" dirty="0"/>
              <a:t>These pictures show a region in the Brazilian</a:t>
            </a:r>
            <a:r>
              <a:rPr lang="bg-BG" baseline="0" noProof="0" dirty="0"/>
              <a:t> </a:t>
            </a:r>
            <a:r>
              <a:rPr lang="bg-BG" noProof="0" dirty="0"/>
              <a:t>Amazon forest that was deforested in</a:t>
            </a:r>
            <a:r>
              <a:rPr lang="bg-BG" baseline="0" noProof="0" dirty="0"/>
              <a:t> a certain time between july of 2018 and july of 2019. </a:t>
            </a:r>
          </a:p>
          <a:p>
            <a:endParaRPr lang="bg-BG" baseline="0" noProof="0" dirty="0"/>
          </a:p>
          <a:p>
            <a:r>
              <a:rPr lang="bg-BG" baseline="0" noProof="0" dirty="0"/>
              <a:t>Using Sentinel2 data cube and its time series with all available observations between july of 2018 and july of 2019, we can detect this deforestaion using different machine learning methods, Randon Forest, ResNet and TempCNN, with an accuracy of 90%.  </a:t>
            </a:r>
          </a:p>
          <a:p>
            <a:endParaRPr lang="bg-BG" baseline="0" noProof="0" dirty="0"/>
          </a:p>
          <a:p>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10</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26BF5C-B8BE-3B42-94B6-1DB2D9B34C88}" type="slidenum">
              <a:rPr lang="x-none" smtClean="0"/>
              <a:t>11</a:t>
            </a:fld>
            <a:endParaRPr lang="x-none"/>
          </a:p>
        </p:txBody>
      </p:sp>
    </p:spTree>
    <p:extLst>
      <p:ext uri="{BB962C8B-B14F-4D97-AF65-F5344CB8AC3E}">
        <p14:creationId xmlns:p14="http://schemas.microsoft.com/office/powerpoint/2010/main" val="841318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Sits is an</a:t>
            </a:r>
            <a:r>
              <a:rPr lang="en-US" baseline="0" noProof="0" dirty="0"/>
              <a:t> R package </a:t>
            </a:r>
            <a:r>
              <a:rPr lang="en-US" noProof="0" dirty="0"/>
              <a:t>for Satellite Image Time Series Analysis for Earth Observation Data Cubes</a:t>
            </a:r>
            <a:r>
              <a:rPr lang="bg-BG" baseline="0" noProof="0" dirty="0"/>
              <a:t>.</a:t>
            </a:r>
          </a:p>
          <a:p>
            <a:endParaRPr lang="bg-BG" baseline="0" noProof="0" dirty="0"/>
          </a:p>
          <a:p>
            <a:r>
              <a:rPr lang="bg-BG" baseline="0" noProof="0" dirty="0"/>
              <a:t>This package provides a simples API for a complete and complex workflow for land classification from big EO data sets.</a:t>
            </a:r>
          </a:p>
          <a:p>
            <a:r>
              <a:rPr lang="bg-BG" baseline="0" noProof="0" dirty="0"/>
              <a:t>It provides funcionalities to:</a:t>
            </a:r>
          </a:p>
          <a:p>
            <a:pPr marL="171450" indent="-171450">
              <a:buFont typeface="Symbol" charset="0"/>
              <a:buChar char=""/>
            </a:pPr>
            <a:r>
              <a:rPr lang="en-US" baseline="0" noProof="0" dirty="0"/>
              <a:t>C</a:t>
            </a:r>
            <a:r>
              <a:rPr lang="bg-BG" baseline="0" noProof="0" dirty="0"/>
              <a:t>reate and define earth observation data cubes </a:t>
            </a:r>
          </a:p>
          <a:p>
            <a:pPr marL="171450" indent="-171450">
              <a:buFont typeface="Symbol" charset="0"/>
              <a:buChar char=""/>
            </a:pPr>
            <a:r>
              <a:rPr lang="bg-BG" baseline="0" noProof="0" dirty="0"/>
              <a:t>Assess and improve land use and cover samples using neural network and Self-Organizing maps (SOM)</a:t>
            </a:r>
          </a:p>
          <a:p>
            <a:pPr marL="171450" indent="-171450">
              <a:buFont typeface="Symbol" charset="0"/>
              <a:buChar char=""/>
            </a:pPr>
            <a:r>
              <a:rPr lang="bg-BG" baseline="0" noProof="0" dirty="0"/>
              <a:t>Train different kinds of machine learning methods using land use and cover samples</a:t>
            </a:r>
          </a:p>
          <a:p>
            <a:pPr marL="171450" indent="-171450">
              <a:buFont typeface="Symbol" charset="0"/>
              <a:buChar char=""/>
            </a:pPr>
            <a:r>
              <a:rPr lang="en-US" baseline="0" noProof="0" dirty="0"/>
              <a:t>Classify the data cube using the trained model.</a:t>
            </a: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r>
              <a:rPr lang="bg-BG" dirty="0">
                <a:solidFill>
                  <a:srgbClr val="333333"/>
                </a:solidFill>
                <a:highlight>
                  <a:srgbClr val="FFFFFF"/>
                </a:highlight>
                <a:latin typeface="Times New Roman"/>
                <a:ea typeface="Times New Roman"/>
                <a:cs typeface="Times New Roman"/>
                <a:sym typeface="Times New Roman"/>
              </a:rPr>
              <a:t>P</a:t>
            </a:r>
            <a:r>
              <a:rPr lang="en-US" dirty="0" err="1">
                <a:solidFill>
                  <a:srgbClr val="333333"/>
                </a:solidFill>
                <a:highlight>
                  <a:srgbClr val="FFFFFF"/>
                </a:highlight>
                <a:latin typeface="Times New Roman"/>
                <a:ea typeface="Times New Roman"/>
                <a:cs typeface="Times New Roman"/>
                <a:sym typeface="Times New Roman"/>
              </a:rPr>
              <a:t>erform</a:t>
            </a:r>
            <a:r>
              <a:rPr lang="en-US" dirty="0">
                <a:solidFill>
                  <a:srgbClr val="333333"/>
                </a:solidFill>
                <a:highlight>
                  <a:srgbClr val="FFFFFF"/>
                </a:highlight>
                <a:latin typeface="Times New Roman"/>
                <a:ea typeface="Times New Roman"/>
                <a:cs typeface="Times New Roman"/>
                <a:sym typeface="Times New Roman"/>
              </a:rPr>
              <a:t> some kind of post-processing</a:t>
            </a:r>
            <a:r>
              <a:rPr lang="bg-BG" dirty="0">
                <a:solidFill>
                  <a:srgbClr val="333333"/>
                </a:solidFill>
                <a:highlight>
                  <a:srgbClr val="FFFFFF"/>
                </a:highlight>
                <a:latin typeface="Times New Roman"/>
                <a:ea typeface="Times New Roman"/>
                <a:cs typeface="Times New Roman"/>
                <a:sym typeface="Times New Roman"/>
              </a:rPr>
              <a:t> (such as smoothing)</a:t>
            </a:r>
            <a:r>
              <a:rPr lang="en-US" dirty="0">
                <a:solidFill>
                  <a:srgbClr val="333333"/>
                </a:solidFill>
                <a:highlight>
                  <a:srgbClr val="FFFFFF"/>
                </a:highlight>
                <a:latin typeface="Times New Roman"/>
                <a:ea typeface="Times New Roman"/>
                <a:cs typeface="Times New Roman"/>
                <a:sym typeface="Times New Roman"/>
              </a:rPr>
              <a:t> to generate the final map.</a:t>
            </a:r>
            <a:endParaRPr lang="bg-BG" dirty="0">
              <a:solidFill>
                <a:srgbClr val="333333"/>
              </a:solidFill>
              <a:highlight>
                <a:srgbClr val="FFFFFF"/>
              </a:highlight>
              <a:latin typeface="Times New Roman"/>
              <a:ea typeface="Times New Roman"/>
              <a:cs typeface="Times New Roman"/>
              <a:sym typeface="Times New Roman"/>
            </a:endParaRP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endParaRPr lang="bg-BG" dirty="0">
              <a:solidFill>
                <a:srgbClr val="333333"/>
              </a:solidFill>
              <a:highlight>
                <a:srgbClr val="FFFFFF"/>
              </a:highlight>
              <a:latin typeface="Times New Roman"/>
              <a:ea typeface="Times New Roman"/>
              <a:cs typeface="Times New Roman"/>
              <a:sym typeface="Times New Roman"/>
            </a:endParaRPr>
          </a:p>
          <a:p>
            <a:r>
              <a:rPr lang="en-US" sz="1200" kern="1200" dirty="0">
                <a:solidFill>
                  <a:schemeClr val="tx1"/>
                </a:solidFill>
                <a:effectLst/>
                <a:latin typeface="+mn-lt"/>
                <a:ea typeface="+mn-ea"/>
                <a:cs typeface="+mn-cs"/>
              </a:rPr>
              <a:t>Spatial smoothing methods remove outliers from the classification.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Symbol" charset="0"/>
              <a:buNone/>
              <a:tabLst/>
              <a:defRPr/>
            </a:pPr>
            <a:endParaRPr lang="en-US" dirty="0">
              <a:solidFill>
                <a:srgbClr val="333333"/>
              </a:solidFill>
              <a:highlight>
                <a:srgbClr val="FFFFFF"/>
              </a:highlight>
              <a:latin typeface="Times New Roman"/>
              <a:ea typeface="Times New Roman"/>
              <a:cs typeface="Times New Roman"/>
              <a:sym typeface="Times New Roman"/>
            </a:endParaRPr>
          </a:p>
          <a:p>
            <a:pPr marL="171450" indent="-171450">
              <a:buFont typeface="Symbol" charset="0"/>
              <a:buChar char=""/>
            </a:pPr>
            <a:endParaRPr lang="en-US"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2</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Sits is an</a:t>
            </a:r>
            <a:r>
              <a:rPr lang="en-US" baseline="0" noProof="0" dirty="0"/>
              <a:t> R package </a:t>
            </a:r>
            <a:r>
              <a:rPr lang="en-US" noProof="0" dirty="0"/>
              <a:t>for Satellite Image Time Series Analysis for Earth Observation Data Cubes</a:t>
            </a:r>
            <a:r>
              <a:rPr lang="bg-BG" baseline="0" noProof="0" dirty="0"/>
              <a:t>.</a:t>
            </a:r>
          </a:p>
          <a:p>
            <a:endParaRPr lang="bg-BG" baseline="0" noProof="0" dirty="0"/>
          </a:p>
          <a:p>
            <a:r>
              <a:rPr lang="bg-BG" baseline="0" noProof="0" dirty="0"/>
              <a:t>This package provides a simples API for a complete and complex workflow for land classification from big EO data sets.</a:t>
            </a:r>
          </a:p>
          <a:p>
            <a:r>
              <a:rPr lang="bg-BG" baseline="0" noProof="0" dirty="0"/>
              <a:t>It provides funcionalities to:</a:t>
            </a:r>
          </a:p>
          <a:p>
            <a:pPr marL="171450" indent="-171450">
              <a:buFont typeface="Symbol" charset="0"/>
              <a:buChar char=""/>
            </a:pPr>
            <a:r>
              <a:rPr lang="en-US" baseline="0" noProof="0" dirty="0"/>
              <a:t>C</a:t>
            </a:r>
            <a:r>
              <a:rPr lang="bg-BG" baseline="0" noProof="0" dirty="0"/>
              <a:t>reate and define earth observation data cubes </a:t>
            </a:r>
          </a:p>
          <a:p>
            <a:pPr marL="171450" indent="-171450">
              <a:buFont typeface="Symbol" charset="0"/>
              <a:buChar char=""/>
            </a:pPr>
            <a:r>
              <a:rPr lang="bg-BG" baseline="0" noProof="0" dirty="0"/>
              <a:t>Assess and improve land use and cover samples using neural network and Self-Organizing maps (SOM)</a:t>
            </a:r>
          </a:p>
          <a:p>
            <a:pPr marL="171450" indent="-171450">
              <a:buFont typeface="Symbol" charset="0"/>
              <a:buChar char=""/>
            </a:pPr>
            <a:r>
              <a:rPr lang="bg-BG" baseline="0" noProof="0" dirty="0"/>
              <a:t>Train different kinds of machine learning methods using land use and cover samples</a:t>
            </a:r>
          </a:p>
          <a:p>
            <a:pPr marL="171450" indent="-171450">
              <a:buFont typeface="Symbol" charset="0"/>
              <a:buChar char=""/>
            </a:pPr>
            <a:r>
              <a:rPr lang="en-US" baseline="0" noProof="0" dirty="0"/>
              <a:t>Classify the data cube using the trained model.</a:t>
            </a: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r>
              <a:rPr lang="bg-BG" dirty="0">
                <a:solidFill>
                  <a:srgbClr val="333333"/>
                </a:solidFill>
                <a:highlight>
                  <a:srgbClr val="FFFFFF"/>
                </a:highlight>
                <a:latin typeface="Times New Roman"/>
                <a:ea typeface="Times New Roman"/>
                <a:cs typeface="Times New Roman"/>
                <a:sym typeface="Times New Roman"/>
              </a:rPr>
              <a:t>P</a:t>
            </a:r>
            <a:r>
              <a:rPr lang="en-US" dirty="0" err="1">
                <a:solidFill>
                  <a:srgbClr val="333333"/>
                </a:solidFill>
                <a:highlight>
                  <a:srgbClr val="FFFFFF"/>
                </a:highlight>
                <a:latin typeface="Times New Roman"/>
                <a:ea typeface="Times New Roman"/>
                <a:cs typeface="Times New Roman"/>
                <a:sym typeface="Times New Roman"/>
              </a:rPr>
              <a:t>erform</a:t>
            </a:r>
            <a:r>
              <a:rPr lang="en-US" dirty="0">
                <a:solidFill>
                  <a:srgbClr val="333333"/>
                </a:solidFill>
                <a:highlight>
                  <a:srgbClr val="FFFFFF"/>
                </a:highlight>
                <a:latin typeface="Times New Roman"/>
                <a:ea typeface="Times New Roman"/>
                <a:cs typeface="Times New Roman"/>
                <a:sym typeface="Times New Roman"/>
              </a:rPr>
              <a:t> some kind of post-processing</a:t>
            </a:r>
            <a:r>
              <a:rPr lang="bg-BG" dirty="0">
                <a:solidFill>
                  <a:srgbClr val="333333"/>
                </a:solidFill>
                <a:highlight>
                  <a:srgbClr val="FFFFFF"/>
                </a:highlight>
                <a:latin typeface="Times New Roman"/>
                <a:ea typeface="Times New Roman"/>
                <a:cs typeface="Times New Roman"/>
                <a:sym typeface="Times New Roman"/>
              </a:rPr>
              <a:t> (such as smoothing)</a:t>
            </a:r>
            <a:r>
              <a:rPr lang="en-US" dirty="0">
                <a:solidFill>
                  <a:srgbClr val="333333"/>
                </a:solidFill>
                <a:highlight>
                  <a:srgbClr val="FFFFFF"/>
                </a:highlight>
                <a:latin typeface="Times New Roman"/>
                <a:ea typeface="Times New Roman"/>
                <a:cs typeface="Times New Roman"/>
                <a:sym typeface="Times New Roman"/>
              </a:rPr>
              <a:t> to generate the final map.</a:t>
            </a:r>
            <a:endParaRPr lang="bg-BG" dirty="0">
              <a:solidFill>
                <a:srgbClr val="333333"/>
              </a:solidFill>
              <a:highlight>
                <a:srgbClr val="FFFFFF"/>
              </a:highlight>
              <a:latin typeface="Times New Roman"/>
              <a:ea typeface="Times New Roman"/>
              <a:cs typeface="Times New Roman"/>
              <a:sym typeface="Times New Roman"/>
            </a:endParaRP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endParaRPr lang="bg-BG" dirty="0">
              <a:solidFill>
                <a:srgbClr val="333333"/>
              </a:solidFill>
              <a:highlight>
                <a:srgbClr val="FFFFFF"/>
              </a:highlight>
              <a:latin typeface="Times New Roman"/>
              <a:ea typeface="Times New Roman"/>
              <a:cs typeface="Times New Roman"/>
              <a:sym typeface="Times New Roman"/>
            </a:endParaRPr>
          </a:p>
          <a:p>
            <a:r>
              <a:rPr lang="en-US" sz="1200" kern="1200" dirty="0">
                <a:solidFill>
                  <a:schemeClr val="tx1"/>
                </a:solidFill>
                <a:effectLst/>
                <a:latin typeface="+mn-lt"/>
                <a:ea typeface="+mn-ea"/>
                <a:cs typeface="+mn-cs"/>
              </a:rPr>
              <a:t>Spatial smoothing methods remove outliers from the classification.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Symbol" charset="0"/>
              <a:buNone/>
              <a:tabLst/>
              <a:defRPr/>
            </a:pPr>
            <a:endParaRPr lang="en-US" dirty="0">
              <a:solidFill>
                <a:srgbClr val="333333"/>
              </a:solidFill>
              <a:highlight>
                <a:srgbClr val="FFFFFF"/>
              </a:highlight>
              <a:latin typeface="Times New Roman"/>
              <a:ea typeface="Times New Roman"/>
              <a:cs typeface="Times New Roman"/>
              <a:sym typeface="Times New Roman"/>
            </a:endParaRPr>
          </a:p>
          <a:p>
            <a:pPr marL="171450" indent="-171450">
              <a:buFont typeface="Symbol" charset="0"/>
              <a:buChar char=""/>
            </a:pPr>
            <a:endParaRPr lang="en-US"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3</a:t>
            </a:fld>
            <a:endParaRPr lang="x-none"/>
          </a:p>
        </p:txBody>
      </p:sp>
    </p:spTree>
    <p:extLst>
      <p:ext uri="{BB962C8B-B14F-4D97-AF65-F5344CB8AC3E}">
        <p14:creationId xmlns:p14="http://schemas.microsoft.com/office/powerpoint/2010/main" val="1316697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a:p>
            <a:pPr marL="0" indent="0">
              <a:buFont typeface="Symbol" charset="0"/>
              <a:buNone/>
            </a:pPr>
            <a:r>
              <a:rPr lang="bg-BG" noProof="0" dirty="0"/>
              <a:t>Sits is able to</a:t>
            </a:r>
            <a:r>
              <a:rPr lang="bg-BG" baseline="0" noProof="0" dirty="0"/>
              <a:t> access data cubes and image collection from different providers, such as Earth on AWS and Digital Earth Africa, based on STAC metadata. </a:t>
            </a:r>
          </a:p>
          <a:p>
            <a:pPr marL="0" indent="0">
              <a:buFont typeface="Symbol" charset="0"/>
              <a:buNone/>
            </a:pPr>
            <a:endParaRPr lang="bg-BG" baseline="0" noProof="0" dirty="0"/>
          </a:p>
          <a:p>
            <a:pPr marL="0" indent="0">
              <a:buFont typeface="Symbol" charset="0"/>
              <a:buNone/>
            </a:pPr>
            <a:r>
              <a:rPr lang="bg-BG" baseline="0" noProof="0" dirty="0"/>
              <a:t>In the sitis function “sits_cube”, the user defines the Earth observation data cube that he or she will work: its source (AWS ou Local), collection name, tiles and period </a:t>
            </a:r>
          </a:p>
          <a:p>
            <a:pPr marL="0" indent="0">
              <a:buFont typeface="Symbol" charset="0"/>
              <a:buNone/>
            </a:pPr>
            <a:endParaRPr lang="bg-BG" baseline="0" noProof="0" dirty="0"/>
          </a:p>
          <a:p>
            <a:pPr marL="0" indent="0">
              <a:buFont typeface="Symbol" charset="0"/>
              <a:buNone/>
            </a:pPr>
            <a:endParaRPr lang="bg-BG" baseline="0" noProof="0" dirty="0"/>
          </a:p>
          <a:p>
            <a:pPr marL="0" indent="0">
              <a:buFont typeface="Symbol" charset="0"/>
              <a:buNone/>
            </a:pPr>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4</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a:p>
            <a:pPr marL="0" indent="0">
              <a:buFont typeface="Symbol" charset="0"/>
              <a:buNone/>
            </a:pPr>
            <a:r>
              <a:rPr lang="bg-BG" noProof="0" dirty="0"/>
              <a:t>Sits provides data structures</a:t>
            </a:r>
            <a:r>
              <a:rPr lang="bg-BG" baseline="0" noProof="0" dirty="0"/>
              <a:t> to represent in R EO data cube and image time series.</a:t>
            </a:r>
          </a:p>
          <a:p>
            <a:pPr marL="0" indent="0">
              <a:buFont typeface="Symbol" charset="0"/>
              <a:buNone/>
            </a:pPr>
            <a:endParaRPr lang="bg-BG" baseline="0" noProof="0" dirty="0"/>
          </a:p>
          <a:p>
            <a:pPr marL="0" indent="0">
              <a:buFont typeface="Symbol" charset="0"/>
              <a:buNone/>
            </a:pPr>
            <a:endParaRPr lang="bg-BG" baseline="0" noProof="0" dirty="0"/>
          </a:p>
          <a:p>
            <a:pPr marL="0" indent="0">
              <a:buFont typeface="Symbol" charset="0"/>
              <a:buNone/>
            </a:pPr>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5</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noProof="0" dirty="0"/>
              <a:t>Sits</a:t>
            </a:r>
            <a:r>
              <a:rPr lang="en-US" noProof="0" dirty="0"/>
              <a:t> supports </a:t>
            </a:r>
            <a:r>
              <a:rPr lang="bg-BG" noProof="0" dirty="0"/>
              <a:t>different</a:t>
            </a:r>
            <a:r>
              <a:rPr lang="en-US" noProof="0" dirty="0"/>
              <a:t> kinds of machine learning</a:t>
            </a:r>
            <a:r>
              <a:rPr lang="bg-BG" noProof="0" dirty="0"/>
              <a:t>and deep learning methods</a:t>
            </a:r>
            <a:r>
              <a:rPr lang="bg-BG" baseline="0" noProof="0" dirty="0"/>
              <a:t> </a:t>
            </a:r>
            <a:r>
              <a:rPr lang="en-US" noProof="0" dirty="0"/>
              <a:t>methods</a:t>
            </a:r>
            <a:r>
              <a:rPr lang="bg-BG" noProof="0" dirty="0"/>
              <a:t>,</a:t>
            </a:r>
            <a:r>
              <a:rPr lang="bg-BG" baseline="0" noProof="0" dirty="0"/>
              <a:t> such as </a:t>
            </a:r>
            <a:r>
              <a:rPr lang="en-US" noProof="0" dirty="0"/>
              <a:t>random forests</a:t>
            </a:r>
            <a:r>
              <a:rPr lang="bg-BG" noProof="0" dirty="0"/>
              <a:t>,</a:t>
            </a:r>
            <a:r>
              <a:rPr lang="bg-BG" baseline="0" noProof="0" dirty="0"/>
              <a:t> </a:t>
            </a:r>
            <a:r>
              <a:rPr lang="en-US" noProof="0" dirty="0"/>
              <a:t>support vector</a:t>
            </a:r>
            <a:r>
              <a:rPr lang="bg-BG" baseline="0" noProof="0" dirty="0"/>
              <a:t> </a:t>
            </a:r>
            <a:r>
              <a:rPr lang="en-US" noProof="0" dirty="0"/>
              <a:t>machines, multi-layer </a:t>
            </a:r>
            <a:r>
              <a:rPr lang="en-US" noProof="0" dirty="0" err="1"/>
              <a:t>perceptrons</a:t>
            </a:r>
            <a:r>
              <a:rPr lang="bg-BG" baseline="0" noProof="0" dirty="0"/>
              <a:t>, temporal </a:t>
            </a:r>
            <a:r>
              <a:rPr lang="en-US" noProof="0" dirty="0"/>
              <a:t>convolution neural networks </a:t>
            </a:r>
            <a:r>
              <a:rPr lang="bg-BG" noProof="0" dirty="0"/>
              <a:t>(TempCNN)</a:t>
            </a:r>
            <a:r>
              <a:rPr lang="bg-BG" baseline="0" noProof="0" dirty="0"/>
              <a:t> and </a:t>
            </a:r>
            <a:r>
              <a:rPr lang="en-US" noProof="0" dirty="0" err="1"/>
              <a:t>InceptionTime</a:t>
            </a:r>
            <a:r>
              <a:rPr lang="bg-BG" baseline="0" noProof="0" dirty="0"/>
              <a:t> described in these research papers and</a:t>
            </a:r>
          </a:p>
          <a:p>
            <a:endParaRPr lang="bg-BG" baseline="0" noProof="0" dirty="0"/>
          </a:p>
          <a:p>
            <a:r>
              <a:rPr lang="bg-BG" baseline="0" noProof="0" dirty="0"/>
              <a:t>The user defines the method and its specific parameteres in the sits function “sitis_train” (as you can see here).</a:t>
            </a:r>
          </a:p>
          <a:p>
            <a:r>
              <a:rPr lang="bg-BG" baseline="0" noProof="0" dirty="0"/>
              <a:t> </a:t>
            </a:r>
          </a:p>
          <a:p>
            <a:endParaRPr lang="bg-BG" noProof="0" dirty="0"/>
          </a:p>
          <a:p>
            <a:r>
              <a:rPr lang="bg-BG" noProof="0" dirty="0"/>
              <a:t>========</a:t>
            </a:r>
          </a:p>
          <a:p>
            <a:r>
              <a:rPr lang="en-US" noProof="0" dirty="0"/>
              <a:t>The first group of methods does not explicitly consider spatial or temporal</a:t>
            </a:r>
            <a:r>
              <a:rPr lang="bg-BG" baseline="0" noProof="0" dirty="0"/>
              <a:t> </a:t>
            </a:r>
            <a:r>
              <a:rPr lang="en-US" noProof="0" dirty="0"/>
              <a:t>dimensions; </a:t>
            </a:r>
            <a:endParaRPr lang="bg-BG" noProof="0" dirty="0"/>
          </a:p>
          <a:p>
            <a:r>
              <a:rPr lang="en-US" noProof="0" dirty="0"/>
              <a:t>these models treat time series as a vector in a high-dimensional feature</a:t>
            </a:r>
            <a:r>
              <a:rPr lang="bg-BG" baseline="0" noProof="0" dirty="0"/>
              <a:t> </a:t>
            </a:r>
            <a:r>
              <a:rPr lang="en-US" noProof="0" dirty="0"/>
              <a:t>space. </a:t>
            </a:r>
            <a:endParaRPr lang="bg-BG" noProof="0" dirty="0"/>
          </a:p>
          <a:p>
            <a:r>
              <a:rPr lang="en-US" noProof="0" dirty="0"/>
              <a:t>From this class of models, sits includes random forests</a:t>
            </a:r>
            <a:r>
              <a:rPr lang="bg-BG" noProof="0" dirty="0"/>
              <a:t>,</a:t>
            </a:r>
            <a:r>
              <a:rPr lang="bg-BG" baseline="0" noProof="0" dirty="0"/>
              <a:t> </a:t>
            </a:r>
            <a:r>
              <a:rPr lang="en-US" noProof="0" dirty="0"/>
              <a:t>support vector</a:t>
            </a:r>
            <a:r>
              <a:rPr lang="bg-BG" baseline="0" noProof="0" dirty="0"/>
              <a:t> </a:t>
            </a:r>
            <a:r>
              <a:rPr lang="en-US" noProof="0" dirty="0"/>
              <a:t>machines, </a:t>
            </a:r>
            <a:endParaRPr lang="bg-BG" noProof="0" dirty="0"/>
          </a:p>
          <a:p>
            <a:r>
              <a:rPr lang="en-US" noProof="0" dirty="0"/>
              <a:t>extreme gradient boosting, and multi-layer </a:t>
            </a:r>
            <a:r>
              <a:rPr lang="en-US" noProof="0" dirty="0" err="1"/>
              <a:t>perceptrons</a:t>
            </a:r>
            <a:r>
              <a:rPr lang="bg-BG" noProof="0" dirty="0"/>
              <a:t>.</a:t>
            </a:r>
          </a:p>
          <a:p>
            <a:endParaRPr lang="bg-BG" noProof="0" dirty="0"/>
          </a:p>
          <a:p>
            <a:r>
              <a:rPr lang="en-US" noProof="0" dirty="0"/>
              <a:t>The second group of models comprises deep learning methods designed to work</a:t>
            </a:r>
          </a:p>
          <a:p>
            <a:r>
              <a:rPr lang="en-US" noProof="0" dirty="0"/>
              <a:t>with image time series. Temporal relations between observed values in a time series</a:t>
            </a:r>
          </a:p>
          <a:p>
            <a:r>
              <a:rPr lang="en-US" noProof="0" dirty="0"/>
              <a:t>are taken into account. Time series classification models for satellite data include 1D</a:t>
            </a:r>
          </a:p>
          <a:p>
            <a:r>
              <a:rPr lang="en-US" noProof="0" dirty="0"/>
              <a:t>convolution neural networks (1D-CNN), recurrent neural networks (RNN),</a:t>
            </a:r>
          </a:p>
          <a:p>
            <a:r>
              <a:rPr lang="en-US" noProof="0" dirty="0"/>
              <a:t>and attention-based deep learning. The sits package supports a set of 1D-CNN</a:t>
            </a:r>
          </a:p>
          <a:p>
            <a:r>
              <a:rPr lang="en-US" noProof="0" dirty="0"/>
              <a:t>algorithms: </a:t>
            </a:r>
            <a:r>
              <a:rPr lang="en-US" noProof="0" dirty="0" err="1"/>
              <a:t>TempCNN</a:t>
            </a:r>
            <a:r>
              <a:rPr lang="en-US" noProof="0" dirty="0"/>
              <a:t>, </a:t>
            </a:r>
            <a:r>
              <a:rPr lang="en-US" noProof="0" dirty="0" err="1"/>
              <a:t>ResNet</a:t>
            </a:r>
            <a:r>
              <a:rPr lang="en-US" noProof="0" dirty="0"/>
              <a:t>, and </a:t>
            </a:r>
            <a:r>
              <a:rPr lang="en-US" noProof="0" dirty="0" err="1"/>
              <a:t>InceptionTime</a:t>
            </a:r>
            <a:r>
              <a:rPr lang="en-US" noProof="0" dirty="0"/>
              <a:t>. </a:t>
            </a:r>
            <a:endParaRPr lang="bg-BG" noProof="0" dirty="0"/>
          </a:p>
          <a:p>
            <a:endParaRPr lang="bg-BG" noProof="0" dirty="0"/>
          </a:p>
          <a:p>
            <a:r>
              <a:rPr lang="en-US" sz="1200" kern="1200" dirty="0">
                <a:solidFill>
                  <a:schemeClr val="tx1"/>
                </a:solidFill>
                <a:effectLst/>
                <a:latin typeface="+mn-lt"/>
                <a:ea typeface="+mn-ea"/>
                <a:cs typeface="+mn-cs"/>
              </a:rPr>
              <a:t>Since sits is aimed at remote sensing users who are not machine learning experts, </a:t>
            </a:r>
            <a:endParaRPr lang="bg-B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package provides a set of default values for all classification models. These settings </a:t>
            </a:r>
            <a:endParaRPr lang="bg-B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have been chosen based on extensive testing by the authors. Nevertheless, users can </a:t>
            </a:r>
            <a:endParaRPr lang="bg-B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control all parameters for each model. The package documentation describes in detail </a:t>
            </a:r>
            <a:endParaRPr lang="bg-B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tuning parameters for all models which are available in the respective functions. </a:t>
            </a:r>
            <a:endParaRPr lang="en-US" dirty="0">
              <a:effectLst/>
            </a:endParaRPr>
          </a:p>
          <a:p>
            <a:endParaRPr lang="bg-BG" noProof="0" dirty="0"/>
          </a:p>
          <a:p>
            <a:endParaRPr lang="bg-BG" noProof="0" dirty="0"/>
          </a:p>
          <a:p>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6</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a:p>
            <a:pPr marL="0" indent="0">
              <a:buFont typeface="Symbol" charset="0"/>
              <a:buNone/>
            </a:pPr>
            <a:r>
              <a:rPr lang="en-US" noProof="0" dirty="0"/>
              <a:t>Image classification in sits is done </a:t>
            </a:r>
            <a:r>
              <a:rPr lang="bg-BG" noProof="0" dirty="0"/>
              <a:t>in parallel.</a:t>
            </a:r>
          </a:p>
          <a:p>
            <a:pPr marL="0" indent="0">
              <a:buFont typeface="Symbol" charset="0"/>
              <a:buNone/>
            </a:pPr>
            <a:endParaRPr lang="bg-BG" noProof="0" dirty="0"/>
          </a:p>
          <a:p>
            <a:pPr marL="0" indent="0">
              <a:buFont typeface="Symbol" charset="0"/>
              <a:buNone/>
            </a:pPr>
            <a:r>
              <a:rPr lang="bg-BG" noProof="0" dirty="0"/>
              <a:t>Sits divides data</a:t>
            </a:r>
            <a:r>
              <a:rPr lang="bg-BG" baseline="0" noProof="0" dirty="0"/>
              <a:t> cubes into chunks and processes them in parallel, based on the number of cores and available memory </a:t>
            </a:r>
          </a:p>
          <a:p>
            <a:pPr marL="0" indent="0">
              <a:buFont typeface="Symbol" charset="0"/>
              <a:buNone/>
            </a:pPr>
            <a:r>
              <a:rPr lang="bg-BG" baseline="0" noProof="0" dirty="0"/>
              <a:t>defined by the user in the funtion “sits_classify”.</a:t>
            </a:r>
          </a:p>
          <a:p>
            <a:pPr marL="0" indent="0">
              <a:buFont typeface="Symbol" charset="0"/>
              <a:buNone/>
            </a:pPr>
            <a:endParaRPr lang="bg-BG" baseline="0" noProof="0" dirty="0"/>
          </a:p>
          <a:p>
            <a:pPr marL="0" marR="0" indent="0" algn="l" defTabSz="914400" rtl="0" eaLnBrk="1" fontAlgn="auto" latinLnBrk="0" hangingPunct="1">
              <a:lnSpc>
                <a:spcPct val="100000"/>
              </a:lnSpc>
              <a:spcBef>
                <a:spcPts val="0"/>
              </a:spcBef>
              <a:spcAft>
                <a:spcPts val="0"/>
              </a:spcAft>
              <a:buClrTx/>
              <a:buSzTx/>
              <a:buFont typeface="Symbol" charset="0"/>
              <a:buNone/>
              <a:tabLst/>
              <a:defRPr/>
            </a:pPr>
            <a:r>
              <a:rPr lang="bg-BG" noProof="0" dirty="0"/>
              <a:t>========</a:t>
            </a:r>
          </a:p>
          <a:p>
            <a:pPr marL="0" indent="0">
              <a:buFont typeface="Symbol" charset="0"/>
              <a:buNone/>
            </a:pPr>
            <a:endParaRPr lang="bg-BG" baseline="0" noProof="0" dirty="0"/>
          </a:p>
          <a:p>
            <a:pPr marL="0" indent="0">
              <a:buFont typeface="Symbol" charset="0"/>
              <a:buNone/>
            </a:pPr>
            <a:endParaRPr lang="bg-BG" baseline="0" noProof="0" dirty="0"/>
          </a:p>
          <a:p>
            <a:pPr marL="0" indent="0">
              <a:buFont typeface="Symbol" charset="0"/>
              <a:buNone/>
            </a:pPr>
            <a:r>
              <a:rPr lang="bg-BG" noProof="0" dirty="0"/>
              <a:t>, </a:t>
            </a:r>
            <a:r>
              <a:rPr lang="en-US" noProof="0" dirty="0"/>
              <a:t>by a cluster of independent workers linked to one or more</a:t>
            </a:r>
            <a:r>
              <a:rPr lang="bg-BG" baseline="0" noProof="0" dirty="0"/>
              <a:t> </a:t>
            </a:r>
            <a:r>
              <a:rPr lang="en-US" noProof="0" dirty="0"/>
              <a:t>virtual machines.</a:t>
            </a:r>
            <a:endParaRPr lang="bg-BG" baseline="0" noProof="0" dirty="0"/>
          </a:p>
          <a:p>
            <a:pPr marL="0" indent="0">
              <a:buFont typeface="Symbol" charset="0"/>
              <a:buNone/>
            </a:pPr>
            <a:r>
              <a:rPr lang="en-US" noProof="0" dirty="0"/>
              <a:t>The best trade-off has to be determined by the user, considering issues such disk read speed, number of cores in the server, and CPU performance. The </a:t>
            </a:r>
            <a:r>
              <a:rPr lang="en-US" noProof="0" dirty="0" err="1"/>
              <a:t>memsize</a:t>
            </a:r>
            <a:r>
              <a:rPr lang="en-US" noProof="0" dirty="0"/>
              <a:t> parameter controls the size of the main memory (in </a:t>
            </a:r>
            <a:r>
              <a:rPr lang="en-US" noProof="0" dirty="0" err="1"/>
              <a:t>GBytes</a:t>
            </a:r>
            <a:r>
              <a:rPr lang="en-US" noProof="0" dirty="0"/>
              <a:t>) to be used for classification. A practical approach is to set </a:t>
            </a:r>
            <a:r>
              <a:rPr lang="en-US" noProof="0" dirty="0" err="1"/>
              <a:t>memsize</a:t>
            </a:r>
            <a:r>
              <a:rPr lang="en-US" noProof="0" dirty="0"/>
              <a:t> to about 30% of the total memory available.</a:t>
            </a:r>
          </a:p>
        </p:txBody>
      </p:sp>
      <p:sp>
        <p:nvSpPr>
          <p:cNvPr id="4" name="Slide Number Placeholder 3"/>
          <p:cNvSpPr>
            <a:spLocks noGrp="1"/>
          </p:cNvSpPr>
          <p:nvPr>
            <p:ph type="sldNum" sz="quarter" idx="10"/>
          </p:nvPr>
        </p:nvSpPr>
        <p:spPr/>
        <p:txBody>
          <a:bodyPr/>
          <a:lstStyle/>
          <a:p>
            <a:fld id="{0C2069D9-5597-C743-90D8-4A1487B3CF9B}" type="slidenum">
              <a:rPr lang="x-none" smtClean="0"/>
              <a:t>7</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8</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9</a:t>
            </a:fld>
            <a:endParaRPr lang="x-none"/>
          </a:p>
        </p:txBody>
      </p:sp>
    </p:spTree>
    <p:extLst>
      <p:ext uri="{BB962C8B-B14F-4D97-AF65-F5344CB8AC3E}">
        <p14:creationId xmlns:p14="http://schemas.microsoft.com/office/powerpoint/2010/main" val="2831397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675F-D0F2-F14F-B926-DB3DAEBFC075}"/>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x-none" dirty="0"/>
          </a:p>
        </p:txBody>
      </p:sp>
      <p:sp>
        <p:nvSpPr>
          <p:cNvPr id="3" name="Subtitle 2">
            <a:extLst>
              <a:ext uri="{FF2B5EF4-FFF2-40B4-BE49-F238E27FC236}">
                <a16:creationId xmlns:a16="http://schemas.microsoft.com/office/drawing/2014/main" id="{656B3654-6F90-4345-82BF-68DEAF919F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a16="http://schemas.microsoft.com/office/drawing/2014/main" id="{E8F1FE5F-EE90-B043-909E-37DD8C325606}"/>
              </a:ext>
            </a:extLst>
          </p:cNvPr>
          <p:cNvSpPr>
            <a:spLocks noGrp="1"/>
          </p:cNvSpPr>
          <p:nvPr>
            <p:ph type="dt" sz="half" idx="10"/>
          </p:nvPr>
        </p:nvSpPr>
        <p:spPr/>
        <p:txBody>
          <a:bodyPr/>
          <a:lstStyle/>
          <a:p>
            <a:fld id="{18E56A73-2171-7E48-B908-76672354BC05}" type="datetimeFigureOut">
              <a:rPr lang="x-none" smtClean="0"/>
              <a:t>15.06.21</a:t>
            </a:fld>
            <a:endParaRPr lang="x-none"/>
          </a:p>
        </p:txBody>
      </p:sp>
      <p:sp>
        <p:nvSpPr>
          <p:cNvPr id="5" name="Footer Placeholder 4">
            <a:extLst>
              <a:ext uri="{FF2B5EF4-FFF2-40B4-BE49-F238E27FC236}">
                <a16:creationId xmlns:a16="http://schemas.microsoft.com/office/drawing/2014/main" id="{8FA49A66-FD02-7D4A-9E65-248CD734DC7B}"/>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9FCB74B7-BDFC-A84A-9825-9585D3354411}"/>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15045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A89F-394F-B948-9D7C-6D3EB195A9D1}"/>
              </a:ext>
            </a:extLst>
          </p:cNvPr>
          <p:cNvSpPr>
            <a:spLocks noGrp="1"/>
          </p:cNvSpPr>
          <p:nvPr>
            <p:ph type="title"/>
          </p:nvPr>
        </p:nvSpPr>
        <p:spPr/>
        <p:txBody>
          <a:bodyPr/>
          <a:lstStyle/>
          <a:p>
            <a:r>
              <a:rPr lang="en-GB"/>
              <a:t>Click to edit Master title style</a:t>
            </a:r>
            <a:endParaRPr lang="x-none"/>
          </a:p>
        </p:txBody>
      </p:sp>
      <p:sp>
        <p:nvSpPr>
          <p:cNvPr id="3" name="Vertical Text Placeholder 2">
            <a:extLst>
              <a:ext uri="{FF2B5EF4-FFF2-40B4-BE49-F238E27FC236}">
                <a16:creationId xmlns:a16="http://schemas.microsoft.com/office/drawing/2014/main" id="{E7AC2F21-E38F-EB4C-88C9-801FB4C59C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0C30EA3C-39EE-3341-A01F-FDEA34883F29}"/>
              </a:ext>
            </a:extLst>
          </p:cNvPr>
          <p:cNvSpPr>
            <a:spLocks noGrp="1"/>
          </p:cNvSpPr>
          <p:nvPr>
            <p:ph type="dt" sz="half" idx="10"/>
          </p:nvPr>
        </p:nvSpPr>
        <p:spPr/>
        <p:txBody>
          <a:bodyPr/>
          <a:lstStyle/>
          <a:p>
            <a:fld id="{18E56A73-2171-7E48-B908-76672354BC05}" type="datetimeFigureOut">
              <a:rPr lang="x-none" smtClean="0"/>
              <a:t>15.06.21</a:t>
            </a:fld>
            <a:endParaRPr lang="x-none"/>
          </a:p>
        </p:txBody>
      </p:sp>
      <p:sp>
        <p:nvSpPr>
          <p:cNvPr id="5" name="Footer Placeholder 4">
            <a:extLst>
              <a:ext uri="{FF2B5EF4-FFF2-40B4-BE49-F238E27FC236}">
                <a16:creationId xmlns:a16="http://schemas.microsoft.com/office/drawing/2014/main" id="{BB948FF5-51A6-AA43-96C7-868E333F5264}"/>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DE65D3DC-1A14-E344-BBE8-026EF8A53DC9}"/>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100501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347FDD-4324-334A-BB18-9665880F791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x-none"/>
          </a:p>
        </p:txBody>
      </p:sp>
      <p:sp>
        <p:nvSpPr>
          <p:cNvPr id="3" name="Vertical Text Placeholder 2">
            <a:extLst>
              <a:ext uri="{FF2B5EF4-FFF2-40B4-BE49-F238E27FC236}">
                <a16:creationId xmlns:a16="http://schemas.microsoft.com/office/drawing/2014/main" id="{6AB984E0-1608-4C46-A5C4-BAE80ABB533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8472F590-A92A-C14F-AD59-6DFFCEAE5FD2}"/>
              </a:ext>
            </a:extLst>
          </p:cNvPr>
          <p:cNvSpPr>
            <a:spLocks noGrp="1"/>
          </p:cNvSpPr>
          <p:nvPr>
            <p:ph type="dt" sz="half" idx="10"/>
          </p:nvPr>
        </p:nvSpPr>
        <p:spPr/>
        <p:txBody>
          <a:bodyPr/>
          <a:lstStyle/>
          <a:p>
            <a:fld id="{18E56A73-2171-7E48-B908-76672354BC05}" type="datetimeFigureOut">
              <a:rPr lang="x-none" smtClean="0"/>
              <a:t>15.06.21</a:t>
            </a:fld>
            <a:endParaRPr lang="x-none"/>
          </a:p>
        </p:txBody>
      </p:sp>
      <p:sp>
        <p:nvSpPr>
          <p:cNvPr id="5" name="Footer Placeholder 4">
            <a:extLst>
              <a:ext uri="{FF2B5EF4-FFF2-40B4-BE49-F238E27FC236}">
                <a16:creationId xmlns:a16="http://schemas.microsoft.com/office/drawing/2014/main" id="{87126943-7D04-ED44-8149-0481A08B60C4}"/>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3F12551A-F324-0C4D-881C-3FBD9611EB06}"/>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2425763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32FFE-919C-9A4C-B80C-BBB351413812}"/>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id="{3BEB0511-5BA4-0D4E-9B92-A7012CD8CE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777F2820-5A71-7A45-8FCE-BFD4EDB5490C}"/>
              </a:ext>
            </a:extLst>
          </p:cNvPr>
          <p:cNvSpPr>
            <a:spLocks noGrp="1"/>
          </p:cNvSpPr>
          <p:nvPr>
            <p:ph type="dt" sz="half" idx="10"/>
          </p:nvPr>
        </p:nvSpPr>
        <p:spPr/>
        <p:txBody>
          <a:bodyPr/>
          <a:lstStyle/>
          <a:p>
            <a:fld id="{18E56A73-2171-7E48-B908-76672354BC05}" type="datetimeFigureOut">
              <a:rPr lang="x-none" smtClean="0"/>
              <a:t>15.06.21</a:t>
            </a:fld>
            <a:endParaRPr lang="x-none"/>
          </a:p>
        </p:txBody>
      </p:sp>
      <p:sp>
        <p:nvSpPr>
          <p:cNvPr id="5" name="Footer Placeholder 4">
            <a:extLst>
              <a:ext uri="{FF2B5EF4-FFF2-40B4-BE49-F238E27FC236}">
                <a16:creationId xmlns:a16="http://schemas.microsoft.com/office/drawing/2014/main" id="{3D745BF6-C991-A44E-A878-A1134974B8DA}"/>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EA6D735A-348C-0F4A-A84B-9BCA5ABE6DDA}"/>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1832458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7FA42-21D4-F448-A8A4-FB6C079E5D1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x-none"/>
          </a:p>
        </p:txBody>
      </p:sp>
      <p:sp>
        <p:nvSpPr>
          <p:cNvPr id="3" name="Text Placeholder 2">
            <a:extLst>
              <a:ext uri="{FF2B5EF4-FFF2-40B4-BE49-F238E27FC236}">
                <a16:creationId xmlns:a16="http://schemas.microsoft.com/office/drawing/2014/main" id="{4AD52369-1251-7543-A99F-97422D9AAD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12B3D4C-F04A-0B44-9C40-22A6FF840A2D}"/>
              </a:ext>
            </a:extLst>
          </p:cNvPr>
          <p:cNvSpPr>
            <a:spLocks noGrp="1"/>
          </p:cNvSpPr>
          <p:nvPr>
            <p:ph type="dt" sz="half" idx="10"/>
          </p:nvPr>
        </p:nvSpPr>
        <p:spPr/>
        <p:txBody>
          <a:bodyPr/>
          <a:lstStyle/>
          <a:p>
            <a:fld id="{18E56A73-2171-7E48-B908-76672354BC05}" type="datetimeFigureOut">
              <a:rPr lang="x-none" smtClean="0"/>
              <a:t>15.06.21</a:t>
            </a:fld>
            <a:endParaRPr lang="x-none"/>
          </a:p>
        </p:txBody>
      </p:sp>
      <p:sp>
        <p:nvSpPr>
          <p:cNvPr id="5" name="Footer Placeholder 4">
            <a:extLst>
              <a:ext uri="{FF2B5EF4-FFF2-40B4-BE49-F238E27FC236}">
                <a16:creationId xmlns:a16="http://schemas.microsoft.com/office/drawing/2014/main" id="{1B4FFAC7-886D-8E4C-998D-147E80FD98E3}"/>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62FB4F30-F894-2B4D-A2B9-36FA5B115FD5}"/>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397206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5B246-863C-0949-BD86-A9F2CE9D6B1C}"/>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id="{EBFC6C79-886B-F443-8957-050AE9115FB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Content Placeholder 3">
            <a:extLst>
              <a:ext uri="{FF2B5EF4-FFF2-40B4-BE49-F238E27FC236}">
                <a16:creationId xmlns:a16="http://schemas.microsoft.com/office/drawing/2014/main" id="{D9A36826-5DA8-7241-A2AF-B2836BE5AE4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Date Placeholder 4">
            <a:extLst>
              <a:ext uri="{FF2B5EF4-FFF2-40B4-BE49-F238E27FC236}">
                <a16:creationId xmlns:a16="http://schemas.microsoft.com/office/drawing/2014/main" id="{F7B87B1B-6518-DC4F-8652-B2402ED88E47}"/>
              </a:ext>
            </a:extLst>
          </p:cNvPr>
          <p:cNvSpPr>
            <a:spLocks noGrp="1"/>
          </p:cNvSpPr>
          <p:nvPr>
            <p:ph type="dt" sz="half" idx="10"/>
          </p:nvPr>
        </p:nvSpPr>
        <p:spPr/>
        <p:txBody>
          <a:bodyPr/>
          <a:lstStyle/>
          <a:p>
            <a:fld id="{18E56A73-2171-7E48-B908-76672354BC05}" type="datetimeFigureOut">
              <a:rPr lang="x-none" smtClean="0"/>
              <a:t>15.06.21</a:t>
            </a:fld>
            <a:endParaRPr lang="x-none"/>
          </a:p>
        </p:txBody>
      </p:sp>
      <p:sp>
        <p:nvSpPr>
          <p:cNvPr id="6" name="Footer Placeholder 5">
            <a:extLst>
              <a:ext uri="{FF2B5EF4-FFF2-40B4-BE49-F238E27FC236}">
                <a16:creationId xmlns:a16="http://schemas.microsoft.com/office/drawing/2014/main" id="{FE82E0A9-E26B-734B-8AFA-2BB38633FAC0}"/>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316CFA51-5189-2243-9B1B-12D9468AEBDA}"/>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151440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593C-C91B-074E-BFBE-05C371C65694}"/>
              </a:ext>
            </a:extLst>
          </p:cNvPr>
          <p:cNvSpPr>
            <a:spLocks noGrp="1"/>
          </p:cNvSpPr>
          <p:nvPr>
            <p:ph type="title"/>
          </p:nvPr>
        </p:nvSpPr>
        <p:spPr>
          <a:xfrm>
            <a:off x="839788" y="365125"/>
            <a:ext cx="10515600" cy="1325563"/>
          </a:xfrm>
        </p:spPr>
        <p:txBody>
          <a:bodyPr/>
          <a:lstStyle/>
          <a:p>
            <a:r>
              <a:rPr lang="en-GB"/>
              <a:t>Click to edit Master title style</a:t>
            </a:r>
            <a:endParaRPr lang="x-none"/>
          </a:p>
        </p:txBody>
      </p:sp>
      <p:sp>
        <p:nvSpPr>
          <p:cNvPr id="3" name="Text Placeholder 2">
            <a:extLst>
              <a:ext uri="{FF2B5EF4-FFF2-40B4-BE49-F238E27FC236}">
                <a16:creationId xmlns:a16="http://schemas.microsoft.com/office/drawing/2014/main" id="{E09586F1-DC75-154C-9D95-3726ACB5CE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4BBDE63-ACBF-3A48-A431-B7E50480D7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Text Placeholder 4">
            <a:extLst>
              <a:ext uri="{FF2B5EF4-FFF2-40B4-BE49-F238E27FC236}">
                <a16:creationId xmlns:a16="http://schemas.microsoft.com/office/drawing/2014/main" id="{4D0ABD1B-23C9-5747-9692-2DC0DC391F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504B609-369D-D744-951A-A2623B78DDC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7" name="Date Placeholder 6">
            <a:extLst>
              <a:ext uri="{FF2B5EF4-FFF2-40B4-BE49-F238E27FC236}">
                <a16:creationId xmlns:a16="http://schemas.microsoft.com/office/drawing/2014/main" id="{9B25CF57-E81D-E548-AD97-18D15DF652B0}"/>
              </a:ext>
            </a:extLst>
          </p:cNvPr>
          <p:cNvSpPr>
            <a:spLocks noGrp="1"/>
          </p:cNvSpPr>
          <p:nvPr>
            <p:ph type="dt" sz="half" idx="10"/>
          </p:nvPr>
        </p:nvSpPr>
        <p:spPr/>
        <p:txBody>
          <a:bodyPr/>
          <a:lstStyle/>
          <a:p>
            <a:fld id="{18E56A73-2171-7E48-B908-76672354BC05}" type="datetimeFigureOut">
              <a:rPr lang="x-none" smtClean="0"/>
              <a:t>15.06.21</a:t>
            </a:fld>
            <a:endParaRPr lang="x-none"/>
          </a:p>
        </p:txBody>
      </p:sp>
      <p:sp>
        <p:nvSpPr>
          <p:cNvPr id="8" name="Footer Placeholder 7">
            <a:extLst>
              <a:ext uri="{FF2B5EF4-FFF2-40B4-BE49-F238E27FC236}">
                <a16:creationId xmlns:a16="http://schemas.microsoft.com/office/drawing/2014/main" id="{3C65AC40-2645-624C-9004-D394B5EC8E9D}"/>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9AC40000-5FE3-204D-A281-AE8B9D6135DC}"/>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2120022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6C4D-17AE-D04D-AFD2-2D299F8EAD3A}"/>
              </a:ext>
            </a:extLst>
          </p:cNvPr>
          <p:cNvSpPr>
            <a:spLocks noGrp="1"/>
          </p:cNvSpPr>
          <p:nvPr>
            <p:ph type="title"/>
          </p:nvPr>
        </p:nvSpPr>
        <p:spPr/>
        <p:txBody>
          <a:bodyPr/>
          <a:lstStyle/>
          <a:p>
            <a:r>
              <a:rPr lang="en-GB"/>
              <a:t>Click to edit Master title style</a:t>
            </a:r>
            <a:endParaRPr lang="x-none"/>
          </a:p>
        </p:txBody>
      </p:sp>
      <p:sp>
        <p:nvSpPr>
          <p:cNvPr id="3" name="Date Placeholder 2">
            <a:extLst>
              <a:ext uri="{FF2B5EF4-FFF2-40B4-BE49-F238E27FC236}">
                <a16:creationId xmlns:a16="http://schemas.microsoft.com/office/drawing/2014/main" id="{8071138E-4C51-2248-BB64-2B78F792AEB4}"/>
              </a:ext>
            </a:extLst>
          </p:cNvPr>
          <p:cNvSpPr>
            <a:spLocks noGrp="1"/>
          </p:cNvSpPr>
          <p:nvPr>
            <p:ph type="dt" sz="half" idx="10"/>
          </p:nvPr>
        </p:nvSpPr>
        <p:spPr/>
        <p:txBody>
          <a:bodyPr/>
          <a:lstStyle/>
          <a:p>
            <a:fld id="{18E56A73-2171-7E48-B908-76672354BC05}" type="datetimeFigureOut">
              <a:rPr lang="x-none" smtClean="0"/>
              <a:t>15.06.21</a:t>
            </a:fld>
            <a:endParaRPr lang="x-none"/>
          </a:p>
        </p:txBody>
      </p:sp>
      <p:sp>
        <p:nvSpPr>
          <p:cNvPr id="4" name="Footer Placeholder 3">
            <a:extLst>
              <a:ext uri="{FF2B5EF4-FFF2-40B4-BE49-F238E27FC236}">
                <a16:creationId xmlns:a16="http://schemas.microsoft.com/office/drawing/2014/main" id="{90FB3E66-1E30-234A-8A3B-7FD9E8D7A459}"/>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C8A9004D-B4B3-2D44-A4BE-91871BD626AC}"/>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104155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8B08F6-D2E0-BC4E-9602-9D8803F42588}"/>
              </a:ext>
            </a:extLst>
          </p:cNvPr>
          <p:cNvSpPr>
            <a:spLocks noGrp="1"/>
          </p:cNvSpPr>
          <p:nvPr>
            <p:ph type="dt" sz="half" idx="10"/>
          </p:nvPr>
        </p:nvSpPr>
        <p:spPr/>
        <p:txBody>
          <a:bodyPr/>
          <a:lstStyle/>
          <a:p>
            <a:fld id="{18E56A73-2171-7E48-B908-76672354BC05}" type="datetimeFigureOut">
              <a:rPr lang="x-none" smtClean="0"/>
              <a:t>15.06.21</a:t>
            </a:fld>
            <a:endParaRPr lang="x-none"/>
          </a:p>
        </p:txBody>
      </p:sp>
      <p:sp>
        <p:nvSpPr>
          <p:cNvPr id="3" name="Footer Placeholder 2">
            <a:extLst>
              <a:ext uri="{FF2B5EF4-FFF2-40B4-BE49-F238E27FC236}">
                <a16:creationId xmlns:a16="http://schemas.microsoft.com/office/drawing/2014/main" id="{59DDA9FE-CB4A-8D4C-87AE-ED026DE49101}"/>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703E8E0B-4AFB-134A-A1CD-AC66125DA41A}"/>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2873205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24AB-7320-CC43-B07C-6FACD04A74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Content Placeholder 2">
            <a:extLst>
              <a:ext uri="{FF2B5EF4-FFF2-40B4-BE49-F238E27FC236}">
                <a16:creationId xmlns:a16="http://schemas.microsoft.com/office/drawing/2014/main" id="{D38B5507-EFF6-0F4F-847C-0F89906B65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Text Placeholder 3">
            <a:extLst>
              <a:ext uri="{FF2B5EF4-FFF2-40B4-BE49-F238E27FC236}">
                <a16:creationId xmlns:a16="http://schemas.microsoft.com/office/drawing/2014/main" id="{FD099B24-9C9E-BC4F-8E3B-FC4649766C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37331B2-BD47-2E41-9000-28BDECAD98FB}"/>
              </a:ext>
            </a:extLst>
          </p:cNvPr>
          <p:cNvSpPr>
            <a:spLocks noGrp="1"/>
          </p:cNvSpPr>
          <p:nvPr>
            <p:ph type="dt" sz="half" idx="10"/>
          </p:nvPr>
        </p:nvSpPr>
        <p:spPr/>
        <p:txBody>
          <a:bodyPr/>
          <a:lstStyle/>
          <a:p>
            <a:fld id="{18E56A73-2171-7E48-B908-76672354BC05}" type="datetimeFigureOut">
              <a:rPr lang="x-none" smtClean="0"/>
              <a:t>15.06.21</a:t>
            </a:fld>
            <a:endParaRPr lang="x-none"/>
          </a:p>
        </p:txBody>
      </p:sp>
      <p:sp>
        <p:nvSpPr>
          <p:cNvPr id="6" name="Footer Placeholder 5">
            <a:extLst>
              <a:ext uri="{FF2B5EF4-FFF2-40B4-BE49-F238E27FC236}">
                <a16:creationId xmlns:a16="http://schemas.microsoft.com/office/drawing/2014/main" id="{AB8F8099-0467-8543-AD32-3C119BE5635F}"/>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C98B2205-82EA-D84C-BAC0-8FD391C1AAFE}"/>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99764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65D9-3434-0643-9A0B-7C2BBD4BE1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Picture Placeholder 2">
            <a:extLst>
              <a:ext uri="{FF2B5EF4-FFF2-40B4-BE49-F238E27FC236}">
                <a16:creationId xmlns:a16="http://schemas.microsoft.com/office/drawing/2014/main" id="{7C0BF109-B060-084C-B519-BB6BE8E28C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id="{A6383551-3B63-D042-87C6-DC1C2F8BA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0D2A5BE-AAEF-5041-BE0B-6C49F56ECADE}"/>
              </a:ext>
            </a:extLst>
          </p:cNvPr>
          <p:cNvSpPr>
            <a:spLocks noGrp="1"/>
          </p:cNvSpPr>
          <p:nvPr>
            <p:ph type="dt" sz="half" idx="10"/>
          </p:nvPr>
        </p:nvSpPr>
        <p:spPr/>
        <p:txBody>
          <a:bodyPr/>
          <a:lstStyle/>
          <a:p>
            <a:fld id="{18E56A73-2171-7E48-B908-76672354BC05}" type="datetimeFigureOut">
              <a:rPr lang="x-none" smtClean="0"/>
              <a:t>15.06.21</a:t>
            </a:fld>
            <a:endParaRPr lang="x-none"/>
          </a:p>
        </p:txBody>
      </p:sp>
      <p:sp>
        <p:nvSpPr>
          <p:cNvPr id="6" name="Footer Placeholder 5">
            <a:extLst>
              <a:ext uri="{FF2B5EF4-FFF2-40B4-BE49-F238E27FC236}">
                <a16:creationId xmlns:a16="http://schemas.microsoft.com/office/drawing/2014/main" id="{B8DB981A-10EC-5F47-88C3-3D111EF08A4B}"/>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20FB256D-9C90-A744-B3FA-B6BCA046D547}"/>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265785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5B929-C705-8C4D-A12C-73BB11919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x-none"/>
          </a:p>
        </p:txBody>
      </p:sp>
      <p:sp>
        <p:nvSpPr>
          <p:cNvPr id="3" name="Text Placeholder 2">
            <a:extLst>
              <a:ext uri="{FF2B5EF4-FFF2-40B4-BE49-F238E27FC236}">
                <a16:creationId xmlns:a16="http://schemas.microsoft.com/office/drawing/2014/main" id="{0D9174E9-6DE3-384C-82EA-2CA380B9B2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916FA1D4-1090-B743-B539-49F95D35E3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E56A73-2171-7E48-B908-76672354BC05}" type="datetimeFigureOut">
              <a:rPr lang="x-none" smtClean="0"/>
              <a:t>15.06.21</a:t>
            </a:fld>
            <a:endParaRPr lang="x-none"/>
          </a:p>
        </p:txBody>
      </p:sp>
      <p:sp>
        <p:nvSpPr>
          <p:cNvPr id="5" name="Footer Placeholder 4">
            <a:extLst>
              <a:ext uri="{FF2B5EF4-FFF2-40B4-BE49-F238E27FC236}">
                <a16:creationId xmlns:a16="http://schemas.microsoft.com/office/drawing/2014/main" id="{2CCC1205-ACEB-3548-A35C-C168B7C319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20D6CD81-5D37-EB47-9E9D-C313C13D46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230AE-DB19-5C4C-BBB9-B61636410558}" type="slidenum">
              <a:rPr lang="x-none" smtClean="0"/>
              <a:t>‹#›</a:t>
            </a:fld>
            <a:endParaRPr lang="x-none"/>
          </a:p>
        </p:txBody>
      </p:sp>
    </p:spTree>
    <p:extLst>
      <p:ext uri="{BB962C8B-B14F-4D97-AF65-F5344CB8AC3E}">
        <p14:creationId xmlns:p14="http://schemas.microsoft.com/office/powerpoint/2010/main" val="2481452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image" Target="../media/image24.jpe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E65E-A1D2-8E4A-BD4E-51E84C5D6150}"/>
              </a:ext>
            </a:extLst>
          </p:cNvPr>
          <p:cNvSpPr>
            <a:spLocks noGrp="1"/>
          </p:cNvSpPr>
          <p:nvPr>
            <p:ph type="ctrTitle"/>
          </p:nvPr>
        </p:nvSpPr>
        <p:spPr>
          <a:xfrm>
            <a:off x="1363235" y="1858799"/>
            <a:ext cx="9144000" cy="1282700"/>
          </a:xfrm>
        </p:spPr>
        <p:txBody>
          <a:bodyPr vert="horz" lIns="65022" tIns="65022" rIns="65022" bIns="65022" rtlCol="0" anchor="ctr">
            <a:noAutofit/>
          </a:bodyPr>
          <a:lstStyle/>
          <a:p>
            <a:pPr defTabSz="914344"/>
            <a:r>
              <a:rPr lang="bg-BG" sz="4400" b="1" dirty="0">
                <a:solidFill>
                  <a:schemeClr val="accent1">
                    <a:lumMod val="75000"/>
                  </a:schemeClr>
                </a:solidFill>
                <a:ea typeface="Proxima Nova Lt" panose="02000506030000020004" pitchFamily="2" charset="77"/>
                <a:cs typeface="Proxima Nova Lt" panose="02000506030000020004" pitchFamily="2" charset="77"/>
                <a:sym typeface="Calibri"/>
              </a:rPr>
              <a:t>SITS Demonstration in SEPAL </a:t>
            </a:r>
            <a:br>
              <a:rPr lang="en-US" sz="4400" b="1" dirty="0">
                <a:solidFill>
                  <a:schemeClr val="accent1">
                    <a:lumMod val="75000"/>
                  </a:schemeClr>
                </a:solidFill>
                <a:ea typeface="Proxima Nova Lt" panose="02000506030000020004" pitchFamily="2" charset="77"/>
                <a:cs typeface="Proxima Nova Lt" panose="02000506030000020004" pitchFamily="2" charset="77"/>
                <a:sym typeface="Calibri"/>
              </a:rPr>
            </a:br>
            <a:endParaRPr lang="en-US" sz="4400" b="1" dirty="0">
              <a:solidFill>
                <a:schemeClr val="accent1">
                  <a:lumMod val="75000"/>
                </a:schemeClr>
              </a:solidFill>
              <a:ea typeface="Proxima Nova Lt" panose="02000506030000020004" pitchFamily="2" charset="77"/>
              <a:cs typeface="Proxima Nova Lt" panose="02000506030000020004" pitchFamily="2" charset="77"/>
              <a:sym typeface="Calibri"/>
            </a:endParaRPr>
          </a:p>
        </p:txBody>
      </p:sp>
      <p:sp>
        <p:nvSpPr>
          <p:cNvPr id="3" name="Subtitle 2">
            <a:extLst>
              <a:ext uri="{FF2B5EF4-FFF2-40B4-BE49-F238E27FC236}">
                <a16:creationId xmlns:a16="http://schemas.microsoft.com/office/drawing/2014/main" id="{68EBFC23-ACE9-3B4B-AC51-9D39D1C177AC}"/>
              </a:ext>
            </a:extLst>
          </p:cNvPr>
          <p:cNvSpPr>
            <a:spLocks noGrp="1"/>
          </p:cNvSpPr>
          <p:nvPr>
            <p:ph type="subTitle" idx="1"/>
          </p:nvPr>
        </p:nvSpPr>
        <p:spPr>
          <a:xfrm>
            <a:off x="1028700" y="3048001"/>
            <a:ext cx="9931945" cy="1227952"/>
          </a:xfrm>
        </p:spPr>
        <p:txBody>
          <a:bodyPr>
            <a:normAutofit/>
          </a:bodyPr>
          <a:lstStyle/>
          <a:p>
            <a:r>
              <a:rPr lang="bg-BG" dirty="0">
                <a:solidFill>
                  <a:schemeClr val="accent1">
                    <a:lumMod val="50000"/>
                  </a:schemeClr>
                </a:solidFill>
                <a:cs typeface="Calibri"/>
              </a:rPr>
              <a:t>Karine R. Ferreira,  Rolf Simões and Gilberto R. Queiroz</a:t>
            </a:r>
          </a:p>
          <a:p>
            <a:r>
              <a:rPr lang="en-US" dirty="0">
                <a:solidFill>
                  <a:schemeClr val="accent1">
                    <a:lumMod val="50000"/>
                  </a:schemeClr>
                </a:solidFill>
                <a:cs typeface="Calibri"/>
              </a:rPr>
              <a:t>National Institute for Space Research, Brazil – INPE </a:t>
            </a:r>
            <a:endParaRPr lang="x-none" dirty="0">
              <a:solidFill>
                <a:schemeClr val="accent1">
                  <a:lumMod val="50000"/>
                </a:schemeClr>
              </a:solidFill>
              <a:latin typeface="Calibri"/>
              <a:cs typeface="Calibri"/>
            </a:endParaRPr>
          </a:p>
        </p:txBody>
      </p:sp>
      <p:pic>
        <p:nvPicPr>
          <p:cNvPr id="4" name="Picture 3" descr="202106_geo_gfoi_email_header_announc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325" y="4286193"/>
            <a:ext cx="7416800" cy="2457507"/>
          </a:xfrm>
          <a:prstGeom prst="rect">
            <a:avLst/>
          </a:prstGeom>
          <a:ln>
            <a:solidFill>
              <a:schemeClr val="accent4">
                <a:lumMod val="75000"/>
              </a:schemeClr>
            </a:solidFill>
          </a:ln>
        </p:spPr>
      </p:pic>
      <p:pic>
        <p:nvPicPr>
          <p:cNvPr id="13" name="Picture 12"/>
          <p:cNvPicPr>
            <a:picLocks noChangeAspect="1"/>
          </p:cNvPicPr>
          <p:nvPr/>
        </p:nvPicPr>
        <p:blipFill>
          <a:blip r:embed="rId4">
            <a:alphaModFix amt="70000"/>
          </a:blip>
          <a:stretch>
            <a:fillRect/>
          </a:stretch>
        </p:blipFill>
        <p:spPr>
          <a:xfrm>
            <a:off x="228334" y="187990"/>
            <a:ext cx="5600357" cy="970885"/>
          </a:xfrm>
          <a:prstGeom prst="rect">
            <a:avLst/>
          </a:prstGeom>
          <a:solidFill>
            <a:schemeClr val="bg1">
              <a:alpha val="66000"/>
            </a:schemeClr>
          </a:solidFill>
        </p:spPr>
      </p:pic>
      <p:pic>
        <p:nvPicPr>
          <p:cNvPr id="14" name="Picture 13" descr="sepa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8299" y="186025"/>
            <a:ext cx="2755901" cy="622790"/>
          </a:xfrm>
          <a:prstGeom prst="rect">
            <a:avLst/>
          </a:prstGeom>
        </p:spPr>
      </p:pic>
      <p:pic>
        <p:nvPicPr>
          <p:cNvPr id="15" name="Google Shape;324;gd015da3983_1_248" descr="A picture containing text&#10;&#10;Description automatically generated"/>
          <p:cNvPicPr preferRelativeResize="0"/>
          <p:nvPr/>
        </p:nvPicPr>
        <p:blipFill rotWithShape="1">
          <a:blip r:embed="rId6">
            <a:alphaModFix/>
          </a:blip>
          <a:srcRect/>
          <a:stretch/>
        </p:blipFill>
        <p:spPr>
          <a:xfrm>
            <a:off x="10206464" y="983647"/>
            <a:ext cx="1122481" cy="1052338"/>
          </a:xfrm>
          <a:prstGeom prst="rect">
            <a:avLst/>
          </a:prstGeom>
          <a:noFill/>
          <a:ln>
            <a:noFill/>
          </a:ln>
        </p:spPr>
      </p:pic>
    </p:spTree>
    <p:extLst>
      <p:ext uri="{BB962C8B-B14F-4D97-AF65-F5344CB8AC3E}">
        <p14:creationId xmlns:p14="http://schemas.microsoft.com/office/powerpoint/2010/main" val="2780848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739152" y="378394"/>
            <a:ext cx="8713695" cy="553998"/>
          </a:xfrm>
          <a:prstGeom prst="rect">
            <a:avLst/>
          </a:prstGeom>
          <a:solidFill>
            <a:schemeClr val="tx2">
              <a:lumMod val="20000"/>
              <a:lumOff val="80000"/>
            </a:schemeClr>
          </a:solidFill>
        </p:spPr>
        <p:txBody>
          <a:bodyPr wrap="square">
            <a:spAutoFit/>
          </a:bodyPr>
          <a:lstStyle/>
          <a:p>
            <a:pPr algn="ctr">
              <a:spcAft>
                <a:spcPts val="600"/>
              </a:spcAft>
            </a:pPr>
            <a:r>
              <a:rPr lang="en-US" sz="3000" dirty="0">
                <a:solidFill>
                  <a:srgbClr val="19326C"/>
                </a:solidFill>
                <a:latin typeface="Franklin Gothic Book" panose="020B0503020102020204" pitchFamily="34" charset="0"/>
                <a:cs typeface="Calibri"/>
              </a:rPr>
              <a:t>Measuring deforestation </a:t>
            </a:r>
            <a:r>
              <a:rPr lang="bg-BG" sz="3000" dirty="0" err="1">
                <a:solidFill>
                  <a:srgbClr val="19326C"/>
                </a:solidFill>
                <a:latin typeface="Franklin Gothic Book" panose="020B0503020102020204" pitchFamily="34" charset="0"/>
                <a:cs typeface="Calibri"/>
              </a:rPr>
              <a:t>using</a:t>
            </a:r>
            <a:r>
              <a:rPr lang="bg-BG" sz="3000" dirty="0">
                <a:solidFill>
                  <a:srgbClr val="19326C"/>
                </a:solidFill>
                <a:latin typeface="Franklin Gothic Book" panose="020B0503020102020204" pitchFamily="34" charset="0"/>
                <a:cs typeface="Calibri"/>
              </a:rPr>
              <a:t> time series</a:t>
            </a:r>
            <a:endParaRPr lang="en-US" sz="3000" dirty="0">
              <a:solidFill>
                <a:srgbClr val="19326C"/>
              </a:solidFill>
              <a:latin typeface="Franklin Gothic Book" panose="020B0503020102020204" pitchFamily="34" charset="0"/>
              <a:cs typeface="Calibri"/>
            </a:endParaRPr>
          </a:p>
        </p:txBody>
      </p:sp>
      <p:pic>
        <p:nvPicPr>
          <p:cNvPr id="5" name="Picture 4" descr="Graphical user interface, map&#10;&#10;Description automatically generated with medium confidence">
            <a:extLst>
              <a:ext uri="{FF2B5EF4-FFF2-40B4-BE49-F238E27FC236}">
                <a16:creationId xmlns:a16="http://schemas.microsoft.com/office/drawing/2014/main" id="{080BA496-81C3-4C42-ADDE-6BD7A562E08C}"/>
              </a:ext>
            </a:extLst>
          </p:cNvPr>
          <p:cNvPicPr>
            <a:picLocks noChangeAspect="1"/>
          </p:cNvPicPr>
          <p:nvPr/>
        </p:nvPicPr>
        <p:blipFill rotWithShape="1">
          <a:blip r:embed="rId3"/>
          <a:srcRect r="3094" b="1"/>
          <a:stretch/>
        </p:blipFill>
        <p:spPr>
          <a:xfrm>
            <a:off x="334147" y="989374"/>
            <a:ext cx="11062579" cy="5868626"/>
          </a:xfrm>
          <a:prstGeom prst="rect">
            <a:avLst/>
          </a:prstGeom>
        </p:spPr>
      </p:pic>
      <p:sp>
        <p:nvSpPr>
          <p:cNvPr id="6" name="Oval 5">
            <a:extLst>
              <a:ext uri="{FF2B5EF4-FFF2-40B4-BE49-F238E27FC236}">
                <a16:creationId xmlns:a16="http://schemas.microsoft.com/office/drawing/2014/main" id="{0C1D5C7B-1E26-2D43-88C9-82D1419B1891}"/>
              </a:ext>
            </a:extLst>
          </p:cNvPr>
          <p:cNvSpPr/>
          <p:nvPr/>
        </p:nvSpPr>
        <p:spPr>
          <a:xfrm>
            <a:off x="4389369" y="2206487"/>
            <a:ext cx="884582" cy="81500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x-none"/>
          </a:p>
        </p:txBody>
      </p:sp>
      <p:sp>
        <p:nvSpPr>
          <p:cNvPr id="8" name="Oval 7">
            <a:extLst>
              <a:ext uri="{FF2B5EF4-FFF2-40B4-BE49-F238E27FC236}">
                <a16:creationId xmlns:a16="http://schemas.microsoft.com/office/drawing/2014/main" id="{96EB3F53-771A-6D4D-9EF8-02B12CF6B154}"/>
              </a:ext>
            </a:extLst>
          </p:cNvPr>
          <p:cNvSpPr/>
          <p:nvPr/>
        </p:nvSpPr>
        <p:spPr>
          <a:xfrm>
            <a:off x="8176454" y="2206487"/>
            <a:ext cx="884582" cy="81500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x-none"/>
          </a:p>
        </p:txBody>
      </p:sp>
      <p:sp>
        <p:nvSpPr>
          <p:cNvPr id="9" name="Oval 8">
            <a:extLst>
              <a:ext uri="{FF2B5EF4-FFF2-40B4-BE49-F238E27FC236}">
                <a16:creationId xmlns:a16="http://schemas.microsoft.com/office/drawing/2014/main" id="{DB5B8C40-438D-3A4D-ABFD-E78105692CFB}"/>
              </a:ext>
            </a:extLst>
          </p:cNvPr>
          <p:cNvSpPr/>
          <p:nvPr/>
        </p:nvSpPr>
        <p:spPr>
          <a:xfrm>
            <a:off x="2421835" y="5094725"/>
            <a:ext cx="884582" cy="81500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x-none"/>
          </a:p>
        </p:txBody>
      </p:sp>
      <p:sp>
        <p:nvSpPr>
          <p:cNvPr id="11" name="Oval 10">
            <a:extLst>
              <a:ext uri="{FF2B5EF4-FFF2-40B4-BE49-F238E27FC236}">
                <a16:creationId xmlns:a16="http://schemas.microsoft.com/office/drawing/2014/main" id="{3D7F1B21-71D4-574B-A2A5-6F8D10E9C9C5}"/>
              </a:ext>
            </a:extLst>
          </p:cNvPr>
          <p:cNvSpPr/>
          <p:nvPr/>
        </p:nvSpPr>
        <p:spPr>
          <a:xfrm>
            <a:off x="6325843" y="5126475"/>
            <a:ext cx="884582" cy="81500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x-none"/>
          </a:p>
        </p:txBody>
      </p:sp>
      <p:sp>
        <p:nvSpPr>
          <p:cNvPr id="12" name="Oval 11">
            <a:extLst>
              <a:ext uri="{FF2B5EF4-FFF2-40B4-BE49-F238E27FC236}">
                <a16:creationId xmlns:a16="http://schemas.microsoft.com/office/drawing/2014/main" id="{9CF57876-188E-8645-B8B8-90FF19F2E23C}"/>
              </a:ext>
            </a:extLst>
          </p:cNvPr>
          <p:cNvSpPr/>
          <p:nvPr/>
        </p:nvSpPr>
        <p:spPr>
          <a:xfrm>
            <a:off x="10118726" y="5110600"/>
            <a:ext cx="884582" cy="81500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x-none"/>
          </a:p>
        </p:txBody>
      </p:sp>
      <p:sp>
        <p:nvSpPr>
          <p:cNvPr id="13" name="Title 1">
            <a:extLst>
              <a:ext uri="{FF2B5EF4-FFF2-40B4-BE49-F238E27FC236}">
                <a16:creationId xmlns:a16="http://schemas.microsoft.com/office/drawing/2014/main" id="{6CDFD159-BBC7-1449-893E-160F713DB812}"/>
              </a:ext>
            </a:extLst>
          </p:cNvPr>
          <p:cNvSpPr>
            <a:spLocks noGrp="1"/>
          </p:cNvSpPr>
          <p:nvPr/>
        </p:nvSpPr>
        <p:spPr>
          <a:xfrm>
            <a:off x="9799702" y="2904987"/>
            <a:ext cx="2232024" cy="815008"/>
          </a:xfrm>
          <a:prstGeom prst="rect">
            <a:avLst/>
          </a:prstGeom>
          <a:noFill/>
          <a:ln w="9525">
            <a:noFill/>
          </a:ln>
        </p:spPr>
        <p:txBody>
          <a:bodyPr anchor="ctr"/>
          <a:lstStyle>
            <a:lvl1pPr marL="0" lvl="0" indent="0" algn="ctr" defTabSz="763270" eaLnBrk="1" fontAlgn="base" latinLnBrk="0" hangingPunct="1">
              <a:lnSpc>
                <a:spcPct val="100000"/>
              </a:lnSpc>
              <a:spcBef>
                <a:spcPct val="0"/>
              </a:spcBef>
              <a:spcAft>
                <a:spcPct val="0"/>
              </a:spcAft>
              <a:buNone/>
              <a:defRPr sz="3670" b="0" i="0" u="none" kern="1200" baseline="0">
                <a:solidFill>
                  <a:schemeClr val="tx2"/>
                </a:solidFill>
                <a:latin typeface="+mj-lt"/>
                <a:ea typeface="+mj-ea"/>
                <a:cs typeface="+mj-cs"/>
              </a:defRPr>
            </a:lvl1pPr>
          </a:lstStyle>
          <a:p>
            <a:r>
              <a:rPr lang="en-US" altLang="en-US" sz="2800" noProof="1">
                <a:latin typeface="Calibri"/>
                <a:cs typeface="Calibri"/>
              </a:rPr>
              <a:t>90% </a:t>
            </a:r>
            <a:endParaRPr lang="bg-BG" altLang="en-US" sz="2800" noProof="1">
              <a:latin typeface="Calibri"/>
              <a:cs typeface="Calibri"/>
            </a:endParaRPr>
          </a:p>
          <a:p>
            <a:r>
              <a:rPr lang="bg-BG" altLang="en-US" sz="2800" noProof="1">
                <a:latin typeface="Calibri"/>
                <a:cs typeface="Calibri"/>
              </a:rPr>
              <a:t>a</a:t>
            </a:r>
            <a:r>
              <a:rPr lang="en-US" altLang="en-US" sz="2800" noProof="1">
                <a:latin typeface="Calibri"/>
                <a:cs typeface="Calibri"/>
              </a:rPr>
              <a:t>ccuracy</a:t>
            </a:r>
            <a:r>
              <a:rPr lang="bg-BG" altLang="en-US" sz="2800" noProof="1">
                <a:latin typeface="Calibri"/>
                <a:cs typeface="Calibri"/>
              </a:rPr>
              <a:t>!</a:t>
            </a:r>
            <a:endParaRPr lang="en-US" altLang="en-US" sz="2800" noProof="1">
              <a:latin typeface="Calibri"/>
              <a:cs typeface="Calibri"/>
            </a:endParaRPr>
          </a:p>
        </p:txBody>
      </p:sp>
      <p:pic>
        <p:nvPicPr>
          <p:cNvPr id="14" name="Picture 2">
            <a:extLst>
              <a:ext uri="{FF2B5EF4-FFF2-40B4-BE49-F238E27FC236}">
                <a16:creationId xmlns:a16="http://schemas.microsoft.com/office/drawing/2014/main" id="{A6FC64CA-1A15-9548-8A91-C48E48137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5714" y="146664"/>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Google Shape;324;gd015da3983_1_248" descr="A picture containing text&#10;&#10;Description automatically generated">
            <a:extLst>
              <a:ext uri="{FF2B5EF4-FFF2-40B4-BE49-F238E27FC236}">
                <a16:creationId xmlns:a16="http://schemas.microsoft.com/office/drawing/2014/main" id="{510BE377-5982-0D4C-85BA-DD3B75FC8985}"/>
              </a:ext>
            </a:extLst>
          </p:cNvPr>
          <p:cNvPicPr preferRelativeResize="0"/>
          <p:nvPr/>
        </p:nvPicPr>
        <p:blipFill rotWithShape="1">
          <a:blip r:embed="rId5">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488632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3"/>
          <p:cNvSpPr txBox="1">
            <a:spLocks noChangeArrowheads="1"/>
          </p:cNvSpPr>
          <p:nvPr/>
        </p:nvSpPr>
        <p:spPr bwMode="auto">
          <a:xfrm>
            <a:off x="3312073" y="5165234"/>
            <a:ext cx="4752427" cy="461665"/>
          </a:xfrm>
          <a:prstGeom prst="rect">
            <a:avLst/>
          </a:prstGeom>
          <a:noFill/>
          <a:ln>
            <a:noFill/>
          </a:ln>
        </p:spPr>
        <p:txBody>
          <a:bodyPr wrap="square">
            <a:spAutoFit/>
          </a:bodyPr>
          <a:lstStyle>
            <a:lvl1pPr eaLnBrk="0" hangingPunct="0">
              <a:defRPr sz="1400">
                <a:solidFill>
                  <a:schemeClr val="tx1"/>
                </a:solidFill>
                <a:latin typeface="Arial" charset="0"/>
                <a:ea typeface="Geneva"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defTabSz="342900">
              <a:defRPr/>
            </a:pPr>
            <a:r>
              <a:rPr lang="en-US" sz="2400" b="0" u="none" dirty="0">
                <a:solidFill>
                  <a:srgbClr val="0261A8"/>
                </a:solidFill>
                <a:latin typeface="Proxima Nova Rg" panose="02000506030000020004" pitchFamily="2" charset="77"/>
                <a:cs typeface="Calibri"/>
                <a:sym typeface="Helvetica Light"/>
              </a:rPr>
              <a:t>https://</a:t>
            </a:r>
            <a:r>
              <a:rPr lang="en-US" sz="2400" b="0" u="none" dirty="0" err="1">
                <a:solidFill>
                  <a:srgbClr val="0261A8"/>
                </a:solidFill>
                <a:latin typeface="Proxima Nova Rg" panose="02000506030000020004" pitchFamily="2" charset="77"/>
                <a:cs typeface="Calibri"/>
                <a:sym typeface="Helvetica Light"/>
              </a:rPr>
              <a:t>github.com</a:t>
            </a:r>
            <a:r>
              <a:rPr lang="en-US" sz="2400" b="0" u="none" dirty="0">
                <a:solidFill>
                  <a:srgbClr val="0261A8"/>
                </a:solidFill>
                <a:latin typeface="Proxima Nova Rg" panose="02000506030000020004" pitchFamily="2" charset="77"/>
                <a:cs typeface="Calibri"/>
                <a:sym typeface="Helvetica Light"/>
              </a:rPr>
              <a:t>/e-sensing/sits</a:t>
            </a:r>
          </a:p>
        </p:txBody>
      </p:sp>
      <p:pic>
        <p:nvPicPr>
          <p:cNvPr id="3" name="Picture 2" descr="sep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4" y="2762570"/>
            <a:ext cx="2755901" cy="622790"/>
          </a:xfrm>
          <a:prstGeom prst="rect">
            <a:avLst/>
          </a:prstGeom>
        </p:spPr>
      </p:pic>
      <p:pic>
        <p:nvPicPr>
          <p:cNvPr id="4" name="Google Shape;324;gd015da3983_1_248" descr="A picture containing text&#10;&#10;Description automatically generated"/>
          <p:cNvPicPr preferRelativeResize="0"/>
          <p:nvPr/>
        </p:nvPicPr>
        <p:blipFill rotWithShape="1">
          <a:blip r:embed="rId4">
            <a:alphaModFix/>
          </a:blip>
          <a:srcRect/>
          <a:stretch/>
        </p:blipFill>
        <p:spPr>
          <a:xfrm>
            <a:off x="5047089" y="3849400"/>
            <a:ext cx="1122481" cy="1052338"/>
          </a:xfrm>
          <a:prstGeom prst="rect">
            <a:avLst/>
          </a:prstGeom>
          <a:noFill/>
          <a:ln>
            <a:noFill/>
          </a:ln>
        </p:spPr>
      </p:pic>
      <p:sp>
        <p:nvSpPr>
          <p:cNvPr id="5" name="Title 1">
            <a:extLst>
              <a:ext uri="{FF2B5EF4-FFF2-40B4-BE49-F238E27FC236}">
                <a16:creationId xmlns:a16="http://schemas.microsoft.com/office/drawing/2014/main" id="{A4EAE65E-A1D2-8E4A-BD4E-51E84C5D6150}"/>
              </a:ext>
            </a:extLst>
          </p:cNvPr>
          <p:cNvSpPr txBox="1">
            <a:spLocks/>
          </p:cNvSpPr>
          <p:nvPr/>
        </p:nvSpPr>
        <p:spPr>
          <a:xfrm>
            <a:off x="1188610" y="915824"/>
            <a:ext cx="9144000" cy="1282700"/>
          </a:xfrm>
          <a:prstGeom prst="rect">
            <a:avLst/>
          </a:prstGeom>
        </p:spPr>
        <p:txBody>
          <a:bodyPr vert="horz" lIns="65022" tIns="65022" rIns="65022" bIns="65022" rtlCol="0" anchor="ctr">
            <a:normAutofit/>
          </a:bodyPr>
          <a:lstStyle>
            <a:lvl1pPr algn="l" defTabSz="914400" rtl="0" eaLnBrk="1" latinLnBrk="0" hangingPunct="1">
              <a:lnSpc>
                <a:spcPct val="90000"/>
              </a:lnSpc>
              <a:spcBef>
                <a:spcPct val="0"/>
              </a:spcBef>
              <a:buNone/>
              <a:defRPr sz="4400" kern="1200">
                <a:solidFill>
                  <a:schemeClr val="tx1"/>
                </a:solidFill>
                <a:latin typeface="Franklin Gothic Book" panose="020B0503020102020204" pitchFamily="34" charset="0"/>
                <a:ea typeface="+mj-ea"/>
                <a:cs typeface="+mj-cs"/>
              </a:defRPr>
            </a:lvl1pPr>
          </a:lstStyle>
          <a:p>
            <a:pPr algn="ctr" defTabSz="914344"/>
            <a:r>
              <a:rPr lang="bg-BG" sz="4000" b="1" dirty="0">
                <a:solidFill>
                  <a:schemeClr val="accent1">
                    <a:lumMod val="75000"/>
                  </a:schemeClr>
                </a:solidFill>
                <a:latin typeface="+mn-lt"/>
                <a:ea typeface="Proxima Nova Lt" panose="02000506030000020004" pitchFamily="2" charset="77"/>
                <a:cs typeface="Proxima Nova Lt" panose="02000506030000020004" pitchFamily="2" charset="77"/>
                <a:sym typeface="Calibri"/>
              </a:rPr>
              <a:t>Demonstration</a:t>
            </a:r>
            <a:endParaRPr lang="en-US" sz="4000" b="1" dirty="0">
              <a:solidFill>
                <a:schemeClr val="accent1">
                  <a:lumMod val="75000"/>
                </a:schemeClr>
              </a:solidFill>
              <a:latin typeface="+mn-lt"/>
              <a:ea typeface="Proxima Nova Lt" panose="02000506030000020004" pitchFamily="2" charset="77"/>
              <a:cs typeface="Proxima Nova Lt" panose="02000506030000020004" pitchFamily="2" charset="77"/>
              <a:sym typeface="Calibri"/>
            </a:endParaRPr>
          </a:p>
        </p:txBody>
      </p:sp>
    </p:spTree>
    <p:extLst>
      <p:ext uri="{BB962C8B-B14F-4D97-AF65-F5344CB8AC3E}">
        <p14:creationId xmlns:p14="http://schemas.microsoft.com/office/powerpoint/2010/main" val="34348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oogle Shape;324;gd015da3983_1_248" descr="A picture containing text&#10;&#10;Description automatically generated"/>
          <p:cNvPicPr preferRelativeResize="0"/>
          <p:nvPr/>
        </p:nvPicPr>
        <p:blipFill rotWithShape="1">
          <a:blip r:embed="rId3">
            <a:alphaModFix/>
          </a:blip>
          <a:srcRect/>
          <a:stretch/>
        </p:blipFill>
        <p:spPr>
          <a:xfrm>
            <a:off x="136107" y="39536"/>
            <a:ext cx="1290221" cy="1202294"/>
          </a:xfrm>
          <a:prstGeom prst="rect">
            <a:avLst/>
          </a:prstGeom>
          <a:noFill/>
          <a:ln>
            <a:noFill/>
          </a:ln>
        </p:spPr>
      </p:pic>
      <p:pic>
        <p:nvPicPr>
          <p:cNvPr id="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78" y="131361"/>
            <a:ext cx="992251" cy="98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 name="Rectangle 4">
            <a:extLst>
              <a:ext uri="{FF2B5EF4-FFF2-40B4-BE49-F238E27FC236}">
                <a16:creationId xmlns:a16="http://schemas.microsoft.com/office/drawing/2014/main" id="{4E67B1E7-25F6-7B44-8AB7-FDEAFCC21EE3}"/>
              </a:ext>
            </a:extLst>
          </p:cNvPr>
          <p:cNvSpPr/>
          <p:nvPr/>
        </p:nvSpPr>
        <p:spPr>
          <a:xfrm>
            <a:off x="1730188" y="363684"/>
            <a:ext cx="8722659" cy="553998"/>
          </a:xfrm>
          <a:prstGeom prst="rect">
            <a:avLst/>
          </a:prstGeom>
          <a:solidFill>
            <a:schemeClr val="tx2">
              <a:lumMod val="20000"/>
              <a:lumOff val="80000"/>
            </a:schemeClr>
          </a:solidFill>
        </p:spPr>
        <p:txBody>
          <a:bodyPr wrap="square">
            <a:spAutoFit/>
          </a:bodyPr>
          <a:lstStyle/>
          <a:p>
            <a:pPr algn="ctr">
              <a:spcAft>
                <a:spcPts val="600"/>
              </a:spcAft>
            </a:pPr>
            <a:r>
              <a:rPr lang="en-US" sz="3000" dirty="0">
                <a:solidFill>
                  <a:srgbClr val="19326C"/>
                </a:solidFill>
                <a:latin typeface="Franklin Gothic Book" panose="020B0503020102020204" pitchFamily="34" charset="0"/>
                <a:cs typeface="Calibri"/>
              </a:rPr>
              <a:t>L</a:t>
            </a:r>
            <a:r>
              <a:rPr lang="en-US" sz="3000" b="0" u="none" dirty="0">
                <a:solidFill>
                  <a:srgbClr val="19326C"/>
                </a:solidFill>
                <a:latin typeface="Franklin Gothic Book" panose="020B0503020102020204" pitchFamily="34" charset="0"/>
                <a:cs typeface="Calibri"/>
              </a:rPr>
              <a:t>and classification with satellite image time series</a:t>
            </a:r>
            <a:endParaRPr lang="en-US" sz="3000" b="0" u="none" dirty="0">
              <a:solidFill>
                <a:srgbClr val="7F0001"/>
              </a:solidFill>
              <a:latin typeface="Franklin Gothic Book" panose="020B0503020102020204" pitchFamily="34" charset="0"/>
              <a:cs typeface="Calibri"/>
            </a:endParaRPr>
          </a:p>
        </p:txBody>
      </p:sp>
      <p:pic>
        <p:nvPicPr>
          <p:cNvPr id="25" name="Picture 24">
            <a:extLst>
              <a:ext uri="{FF2B5EF4-FFF2-40B4-BE49-F238E27FC236}">
                <a16:creationId xmlns:a16="http://schemas.microsoft.com/office/drawing/2014/main" id="{56150A91-20A7-3747-AF5B-8872ECCA1FFB}"/>
              </a:ext>
            </a:extLst>
          </p:cNvPr>
          <p:cNvPicPr>
            <a:picLocks noChangeAspect="1"/>
          </p:cNvPicPr>
          <p:nvPr/>
        </p:nvPicPr>
        <p:blipFill>
          <a:blip r:embed="rId5"/>
          <a:stretch>
            <a:fillRect/>
          </a:stretch>
        </p:blipFill>
        <p:spPr>
          <a:xfrm>
            <a:off x="225071" y="1476941"/>
            <a:ext cx="11854078" cy="4769624"/>
          </a:xfrm>
          <a:prstGeom prst="rect">
            <a:avLst/>
          </a:prstGeom>
        </p:spPr>
      </p:pic>
      <p:sp>
        <p:nvSpPr>
          <p:cNvPr id="28" name="Text Box 2">
            <a:extLst>
              <a:ext uri="{FF2B5EF4-FFF2-40B4-BE49-F238E27FC236}">
                <a16:creationId xmlns:a16="http://schemas.microsoft.com/office/drawing/2014/main" id="{1CAF522A-5C0F-1748-817B-EFE9AF7BB2D1}"/>
              </a:ext>
            </a:extLst>
          </p:cNvPr>
          <p:cNvSpPr txBox="1">
            <a:spLocks noChangeArrowheads="1"/>
          </p:cNvSpPr>
          <p:nvPr/>
        </p:nvSpPr>
        <p:spPr bwMode="auto">
          <a:xfrm>
            <a:off x="9577249" y="6604107"/>
            <a:ext cx="2501900" cy="253893"/>
          </a:xfrm>
          <a:prstGeom prst="rect">
            <a:avLst/>
          </a:prstGeom>
          <a:solidFill>
            <a:srgbClr val="E8F0FF">
              <a:alpha val="36078"/>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200" b="0" u="none" dirty="0">
                <a:solidFill>
                  <a:srgbClr val="4472C4">
                    <a:lumMod val="75000"/>
                  </a:srgbClr>
                </a:solidFill>
                <a:latin typeface="IBM Plex Sans" panose="020B0503050203000203" pitchFamily="34" charset="77"/>
                <a:cs typeface="Franklin Gothic Book Regular" charset="0"/>
              </a:rPr>
              <a:t>image: F </a:t>
            </a:r>
            <a:r>
              <a:rPr lang="en-US" sz="1200" b="0" u="none" dirty="0" err="1">
                <a:solidFill>
                  <a:srgbClr val="4472C4">
                    <a:lumMod val="75000"/>
                  </a:srgbClr>
                </a:solidFill>
                <a:latin typeface="IBM Plex Sans" panose="020B0503050203000203" pitchFamily="34" charset="77"/>
                <a:cs typeface="Franklin Gothic Book Regular" charset="0"/>
              </a:rPr>
              <a:t>Petitjean</a:t>
            </a:r>
            <a:r>
              <a:rPr lang="en-US" sz="1200" b="0" u="none" dirty="0">
                <a:solidFill>
                  <a:srgbClr val="4472C4">
                    <a:lumMod val="75000"/>
                  </a:srgbClr>
                </a:solidFill>
                <a:latin typeface="IBM Plex Sans" panose="020B0503050203000203" pitchFamily="34" charset="77"/>
                <a:cs typeface="Franklin Gothic Book Regular" charset="0"/>
              </a:rPr>
              <a:t>, Monash </a:t>
            </a:r>
            <a:r>
              <a:rPr lang="en-US" sz="1200" b="0" u="none" dirty="0" err="1">
                <a:solidFill>
                  <a:srgbClr val="4472C4">
                    <a:lumMod val="75000"/>
                  </a:srgbClr>
                </a:solidFill>
                <a:latin typeface="IBM Plex Sans" panose="020B0503050203000203" pitchFamily="34" charset="77"/>
                <a:cs typeface="Franklin Gothic Book Regular" charset="0"/>
              </a:rPr>
              <a:t>Univ</a:t>
            </a:r>
            <a:endParaRPr lang="en-US" sz="1200" b="0" u="none" dirty="0">
              <a:solidFill>
                <a:srgbClr val="4472C4">
                  <a:lumMod val="75000"/>
                </a:srgbClr>
              </a:solidFill>
              <a:latin typeface="IBM Plex Sans" panose="020B0503050203000203" pitchFamily="34" charset="77"/>
              <a:cs typeface="Franklin Gothic Book Regular" charset="0"/>
            </a:endParaRPr>
          </a:p>
        </p:txBody>
      </p:sp>
    </p:spTree>
    <p:extLst>
      <p:ext uri="{BB962C8B-B14F-4D97-AF65-F5344CB8AC3E}">
        <p14:creationId xmlns:p14="http://schemas.microsoft.com/office/powerpoint/2010/main" val="192536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oogle Shape;82;gbdf99c7318_1_0"/>
          <p:cNvPicPr preferRelativeResize="0"/>
          <p:nvPr/>
        </p:nvPicPr>
        <p:blipFill>
          <a:blip r:embed="rId3">
            <a:alphaModFix/>
          </a:blip>
          <a:stretch>
            <a:fillRect/>
          </a:stretch>
        </p:blipFill>
        <p:spPr>
          <a:xfrm>
            <a:off x="1198340" y="4916350"/>
            <a:ext cx="2727661" cy="1973064"/>
          </a:xfrm>
          <a:prstGeom prst="rect">
            <a:avLst/>
          </a:prstGeom>
          <a:noFill/>
          <a:ln>
            <a:noFill/>
          </a:ln>
        </p:spPr>
      </p:pic>
      <p:sp>
        <p:nvSpPr>
          <p:cNvPr id="14" name="Google Shape;69;gbdf99c7318_1_0"/>
          <p:cNvSpPr txBox="1"/>
          <p:nvPr/>
        </p:nvSpPr>
        <p:spPr>
          <a:xfrm>
            <a:off x="4976850" y="3569961"/>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bg-BG" sz="2200" dirty="0">
                <a:solidFill>
                  <a:schemeClr val="bg1"/>
                </a:solidFill>
                <a:latin typeface="Franklin Gothic Book" panose="020B0503020102020204" pitchFamily="34" charset="0"/>
                <a:ea typeface="Roboto" panose="02000000000000000000" pitchFamily="2" charset="0"/>
              </a:rPr>
              <a:t>Quality</a:t>
            </a:r>
            <a:r>
              <a:rPr lang="en-US" sz="2200" dirty="0">
                <a:solidFill>
                  <a:schemeClr val="bg1"/>
                </a:solidFill>
                <a:latin typeface="Franklin Gothic Book" panose="020B0503020102020204" pitchFamily="34" charset="0"/>
                <a:ea typeface="Roboto" panose="02000000000000000000" pitchFamily="2" charset="0"/>
              </a:rPr>
              <a:t> Analysis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15" name="Google Shape;70;gbdf99c7318_1_0"/>
          <p:cNvSpPr txBox="1"/>
          <p:nvPr/>
        </p:nvSpPr>
        <p:spPr>
          <a:xfrm>
            <a:off x="4973327" y="4453254"/>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lvl="0" algn="ctr"/>
            <a:r>
              <a:rPr lang="en-GB" sz="2200" dirty="0">
                <a:solidFill>
                  <a:schemeClr val="bg1"/>
                </a:solidFill>
                <a:latin typeface="Franklin Gothic Book" panose="020B0503020102020204" pitchFamily="34" charset="0"/>
                <a:ea typeface="Roboto" panose="02000000000000000000" pitchFamily="2" charset="0"/>
              </a:rPr>
              <a:t>ML models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16" name="Google Shape;71;gbdf99c7318_1_0"/>
          <p:cNvSpPr txBox="1"/>
          <p:nvPr/>
        </p:nvSpPr>
        <p:spPr>
          <a:xfrm>
            <a:off x="8064140" y="4453254"/>
            <a:ext cx="3594918"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a:buNone/>
              <a:defRPr>
                <a:solidFill>
                  <a:schemeClr val="bg1"/>
                </a:solidFill>
              </a:defRPr>
            </a:lvl1pPr>
          </a:lstStyle>
          <a:p>
            <a:r>
              <a:rPr lang="bg-BG" sz="2200" dirty="0">
                <a:latin typeface="Franklin Gothic Book" panose="020B0503020102020204" pitchFamily="34" charset="0"/>
                <a:ea typeface="Roboto" panose="02000000000000000000" pitchFamily="2" charset="0"/>
              </a:rPr>
              <a:t>Classification and smoothing</a:t>
            </a:r>
            <a:endParaRPr lang="pt-BR" sz="2200" dirty="0">
              <a:latin typeface="Franklin Gothic Book" panose="020B0503020102020204" pitchFamily="34" charset="0"/>
              <a:ea typeface="Roboto" panose="02000000000000000000" pitchFamily="2" charset="0"/>
            </a:endParaRPr>
          </a:p>
        </p:txBody>
      </p:sp>
      <p:cxnSp>
        <p:nvCxnSpPr>
          <p:cNvPr id="17" name="Google Shape;72;gbdf99c7318_1_0"/>
          <p:cNvCxnSpPr>
            <a:cxnSpLocks/>
            <a:stCxn id="40" idx="3"/>
            <a:endCxn id="14" idx="1"/>
          </p:cNvCxnSpPr>
          <p:nvPr/>
        </p:nvCxnSpPr>
        <p:spPr>
          <a:xfrm>
            <a:off x="3653919" y="3831556"/>
            <a:ext cx="1322931" cy="0"/>
          </a:xfrm>
          <a:prstGeom prst="straightConnector1">
            <a:avLst/>
          </a:prstGeom>
          <a:noFill/>
          <a:ln w="38100" cap="flat" cmpd="sng">
            <a:solidFill>
              <a:schemeClr val="bg2">
                <a:lumMod val="25000"/>
              </a:schemeClr>
            </a:solidFill>
            <a:prstDash val="solid"/>
            <a:round/>
            <a:headEnd type="triangle" w="med" len="med"/>
            <a:tailEnd type="triangle" w="med" len="med"/>
          </a:ln>
        </p:spPr>
      </p:cxnSp>
      <p:cxnSp>
        <p:nvCxnSpPr>
          <p:cNvPr id="18" name="Google Shape;74;gbdf99c7318_1_0"/>
          <p:cNvCxnSpPr>
            <a:cxnSpLocks/>
          </p:cNvCxnSpPr>
          <p:nvPr/>
        </p:nvCxnSpPr>
        <p:spPr>
          <a:xfrm flipV="1">
            <a:off x="2534769" y="4053999"/>
            <a:ext cx="0" cy="438407"/>
          </a:xfrm>
          <a:prstGeom prst="straightConnector1">
            <a:avLst/>
          </a:prstGeom>
          <a:noFill/>
          <a:ln w="38100" cap="flat" cmpd="sng">
            <a:solidFill>
              <a:schemeClr val="bg2">
                <a:lumMod val="25000"/>
              </a:schemeClr>
            </a:solidFill>
            <a:prstDash val="solid"/>
            <a:round/>
            <a:headEnd type="none" w="med" len="med"/>
            <a:tailEnd type="triangle" w="med" len="med"/>
          </a:ln>
        </p:spPr>
      </p:cxnSp>
      <p:cxnSp>
        <p:nvCxnSpPr>
          <p:cNvPr id="19" name="Google Shape;76;gbdf99c7318_1_0"/>
          <p:cNvCxnSpPr>
            <a:cxnSpLocks/>
            <a:endCxn id="15" idx="1"/>
          </p:cNvCxnSpPr>
          <p:nvPr/>
        </p:nvCxnSpPr>
        <p:spPr>
          <a:xfrm>
            <a:off x="3634698" y="4707228"/>
            <a:ext cx="1338629" cy="7621"/>
          </a:xfrm>
          <a:prstGeom prst="straightConnector1">
            <a:avLst/>
          </a:prstGeom>
          <a:noFill/>
          <a:ln w="38100" cap="flat" cmpd="sng">
            <a:solidFill>
              <a:schemeClr val="bg2">
                <a:lumMod val="25000"/>
              </a:schemeClr>
            </a:solidFill>
            <a:prstDash val="solid"/>
            <a:round/>
            <a:headEnd type="none" w="med" len="med"/>
            <a:tailEnd type="triangle" w="med" len="med"/>
          </a:ln>
        </p:spPr>
      </p:cxnSp>
      <p:cxnSp>
        <p:nvCxnSpPr>
          <p:cNvPr id="21" name="Google Shape;78;gbdf99c7318_1_0"/>
          <p:cNvCxnSpPr>
            <a:cxnSpLocks/>
            <a:stCxn id="15" idx="3"/>
            <a:endCxn id="16" idx="1"/>
          </p:cNvCxnSpPr>
          <p:nvPr/>
        </p:nvCxnSpPr>
        <p:spPr>
          <a:xfrm>
            <a:off x="7211627" y="4714849"/>
            <a:ext cx="852513" cy="0"/>
          </a:xfrm>
          <a:prstGeom prst="straightConnector1">
            <a:avLst/>
          </a:prstGeom>
          <a:noFill/>
          <a:ln w="38100" cap="flat" cmpd="sng">
            <a:solidFill>
              <a:schemeClr val="bg2">
                <a:lumMod val="25000"/>
              </a:schemeClr>
            </a:solidFill>
            <a:prstDash val="solid"/>
            <a:round/>
            <a:headEnd type="none" w="med" len="med"/>
            <a:tailEnd type="triangle" w="med" len="med"/>
          </a:ln>
        </p:spPr>
      </p:cxnSp>
      <p:pic>
        <p:nvPicPr>
          <p:cNvPr id="27" name="Google Shape;83;gbdf99c7318_1_0"/>
          <p:cNvPicPr preferRelativeResize="0"/>
          <p:nvPr/>
        </p:nvPicPr>
        <p:blipFill>
          <a:blip r:embed="rId4">
            <a:alphaModFix/>
          </a:blip>
          <a:stretch>
            <a:fillRect/>
          </a:stretch>
        </p:blipFill>
        <p:spPr>
          <a:xfrm>
            <a:off x="694370" y="1469163"/>
            <a:ext cx="3433493" cy="1973062"/>
          </a:xfrm>
          <a:prstGeom prst="rect">
            <a:avLst/>
          </a:prstGeom>
          <a:noFill/>
          <a:ln>
            <a:solidFill>
              <a:schemeClr val="accent1">
                <a:lumMod val="50000"/>
              </a:schemeClr>
            </a:solidFill>
          </a:ln>
        </p:spPr>
      </p:pic>
      <p:pic>
        <p:nvPicPr>
          <p:cNvPr id="29" name="Google Shape;85;gbdf99c7318_1_0"/>
          <p:cNvPicPr preferRelativeResize="0"/>
          <p:nvPr/>
        </p:nvPicPr>
        <p:blipFill rotWithShape="1">
          <a:blip r:embed="rId5">
            <a:alphaModFix/>
          </a:blip>
          <a:srcRect l="15508" t="19756" r="27560" b="37164"/>
          <a:stretch/>
        </p:blipFill>
        <p:spPr>
          <a:xfrm>
            <a:off x="8064139" y="1452280"/>
            <a:ext cx="3594919" cy="1972119"/>
          </a:xfrm>
          <a:prstGeom prst="rect">
            <a:avLst/>
          </a:prstGeom>
          <a:noFill/>
          <a:ln>
            <a:solidFill>
              <a:schemeClr val="tx1"/>
            </a:solidFill>
          </a:ln>
        </p:spPr>
      </p:pic>
      <p:pic>
        <p:nvPicPr>
          <p:cNvPr id="31" name="Google Shape;87;gbdf99c7318_1_0"/>
          <p:cNvPicPr preferRelativeResize="0"/>
          <p:nvPr/>
        </p:nvPicPr>
        <p:blipFill>
          <a:blip r:embed="rId6">
            <a:alphaModFix/>
          </a:blip>
          <a:stretch>
            <a:fillRect/>
          </a:stretch>
        </p:blipFill>
        <p:spPr>
          <a:xfrm>
            <a:off x="8064139" y="5289599"/>
            <a:ext cx="1673592" cy="1392003"/>
          </a:xfrm>
          <a:prstGeom prst="rect">
            <a:avLst/>
          </a:prstGeom>
          <a:noFill/>
          <a:ln>
            <a:solidFill>
              <a:schemeClr val="tx1"/>
            </a:solidFill>
          </a:ln>
        </p:spPr>
      </p:pic>
      <p:pic>
        <p:nvPicPr>
          <p:cNvPr id="32" name="Google Shape;88;gbdf99c7318_1_0"/>
          <p:cNvPicPr preferRelativeResize="0"/>
          <p:nvPr/>
        </p:nvPicPr>
        <p:blipFill>
          <a:blip r:embed="rId7">
            <a:alphaModFix/>
          </a:blip>
          <a:stretch>
            <a:fillRect/>
          </a:stretch>
        </p:blipFill>
        <p:spPr>
          <a:xfrm>
            <a:off x="10157750" y="5304798"/>
            <a:ext cx="1501308" cy="1392003"/>
          </a:xfrm>
          <a:prstGeom prst="rect">
            <a:avLst/>
          </a:prstGeom>
          <a:noFill/>
          <a:ln>
            <a:solidFill>
              <a:schemeClr val="tx1"/>
            </a:solidFill>
          </a:ln>
        </p:spPr>
      </p:pic>
      <p:cxnSp>
        <p:nvCxnSpPr>
          <p:cNvPr id="34" name="Google Shape;74;gbdf99c7318_1_0"/>
          <p:cNvCxnSpPr/>
          <p:nvPr/>
        </p:nvCxnSpPr>
        <p:spPr>
          <a:xfrm flipV="1">
            <a:off x="9730616" y="4062608"/>
            <a:ext cx="0" cy="399078"/>
          </a:xfrm>
          <a:prstGeom prst="straightConnector1">
            <a:avLst/>
          </a:prstGeom>
          <a:noFill/>
          <a:ln w="38100" cap="flat" cmpd="sng">
            <a:solidFill>
              <a:schemeClr val="bg2">
                <a:lumMod val="25000"/>
              </a:schemeClr>
            </a:solidFill>
            <a:prstDash val="solid"/>
            <a:round/>
            <a:headEnd type="none" w="med" len="med"/>
            <a:tailEnd type="triangle" w="med" len="med"/>
          </a:ln>
        </p:spPr>
      </p:cxnSp>
      <p:pic>
        <p:nvPicPr>
          <p:cNvPr id="37" name="Google Shape;81;gbdf99c7318_1_0"/>
          <p:cNvPicPr preferRelativeResize="0">
            <a:picLocks noChangeArrowheads="1"/>
          </p:cNvPicPr>
          <p:nvPr/>
        </p:nvPicPr>
        <p:blipFill>
          <a:blip r:embed="rId8">
            <a:extLst>
              <a:ext uri="{28A0092B-C50C-407E-A947-70E740481C1C}">
                <a14:useLocalDpi xmlns:a14="http://schemas.microsoft.com/office/drawing/2010/main" val="0"/>
              </a:ext>
            </a:extLst>
          </a:blip>
          <a:srcRect l="42072" t="11707" b="12622"/>
          <a:stretch>
            <a:fillRect/>
          </a:stretch>
        </p:blipFill>
        <p:spPr bwMode="auto">
          <a:xfrm>
            <a:off x="4793682" y="5384850"/>
            <a:ext cx="2604635" cy="123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77486" y="81260"/>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7">
            <a:extLst>
              <a:ext uri="{FF2B5EF4-FFF2-40B4-BE49-F238E27FC236}">
                <a16:creationId xmlns:a16="http://schemas.microsoft.com/office/drawing/2014/main" id="{DFECDF63-8F23-2E44-A561-991E14BF60F0}"/>
              </a:ext>
            </a:extLst>
          </p:cNvPr>
          <p:cNvPicPr>
            <a:picLocks noChangeAspect="1"/>
          </p:cNvPicPr>
          <p:nvPr/>
        </p:nvPicPr>
        <p:blipFill>
          <a:blip r:embed="rId10"/>
          <a:stretch>
            <a:fillRect/>
          </a:stretch>
        </p:blipFill>
        <p:spPr>
          <a:xfrm>
            <a:off x="4738994" y="1331735"/>
            <a:ext cx="2714014" cy="2172312"/>
          </a:xfrm>
          <a:prstGeom prst="rect">
            <a:avLst/>
          </a:prstGeom>
        </p:spPr>
      </p:pic>
      <p:sp>
        <p:nvSpPr>
          <p:cNvPr id="40" name="Google Shape;69;gbdf99c7318_1_0">
            <a:extLst>
              <a:ext uri="{FF2B5EF4-FFF2-40B4-BE49-F238E27FC236}">
                <a16:creationId xmlns:a16="http://schemas.microsoft.com/office/drawing/2014/main" id="{91E2A1F8-230B-9D4E-90FC-DD3A7837971F}"/>
              </a:ext>
            </a:extLst>
          </p:cNvPr>
          <p:cNvSpPr txBox="1"/>
          <p:nvPr/>
        </p:nvSpPr>
        <p:spPr>
          <a:xfrm>
            <a:off x="1415619" y="3569961"/>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1"/>
                </a:solidFill>
                <a:latin typeface="Franklin Gothic Book" panose="020B0503020102020204" pitchFamily="34" charset="0"/>
                <a:ea typeface="Roboto" panose="02000000000000000000" pitchFamily="2" charset="0"/>
              </a:rPr>
              <a:t>LUCC samples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41" name="Google Shape;70;gbdf99c7318_1_0">
            <a:extLst>
              <a:ext uri="{FF2B5EF4-FFF2-40B4-BE49-F238E27FC236}">
                <a16:creationId xmlns:a16="http://schemas.microsoft.com/office/drawing/2014/main" id="{944F7C06-BD13-594B-AA66-BD97EEABC0F6}"/>
              </a:ext>
            </a:extLst>
          </p:cNvPr>
          <p:cNvSpPr txBox="1"/>
          <p:nvPr/>
        </p:nvSpPr>
        <p:spPr>
          <a:xfrm>
            <a:off x="1396398" y="4393160"/>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lvl="0" algn="ctr"/>
            <a:r>
              <a:rPr lang="en-GB" sz="2200" dirty="0">
                <a:solidFill>
                  <a:schemeClr val="bg1"/>
                </a:solidFill>
                <a:latin typeface="Franklin Gothic Book" panose="020B0503020102020204" pitchFamily="34" charset="0"/>
                <a:ea typeface="Roboto" panose="02000000000000000000" pitchFamily="2" charset="0"/>
              </a:rPr>
              <a:t>EO data cubes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42" name="Google Shape;69;gbdf99c7318_1_0">
            <a:extLst>
              <a:ext uri="{FF2B5EF4-FFF2-40B4-BE49-F238E27FC236}">
                <a16:creationId xmlns:a16="http://schemas.microsoft.com/office/drawing/2014/main" id="{C70D8EB0-BF66-504F-BF31-FDF27875B102}"/>
              </a:ext>
            </a:extLst>
          </p:cNvPr>
          <p:cNvSpPr txBox="1"/>
          <p:nvPr/>
        </p:nvSpPr>
        <p:spPr>
          <a:xfrm>
            <a:off x="8683290" y="3547082"/>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1"/>
                </a:solidFill>
                <a:latin typeface="Franklin Gothic Book" panose="020B0503020102020204" pitchFamily="34" charset="0"/>
                <a:ea typeface="Roboto" panose="02000000000000000000" pitchFamily="2" charset="0"/>
              </a:rPr>
              <a:t>LUCC maps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55" name="Rectangle 4">
            <a:extLst>
              <a:ext uri="{FF2B5EF4-FFF2-40B4-BE49-F238E27FC236}">
                <a16:creationId xmlns:a16="http://schemas.microsoft.com/office/drawing/2014/main" id="{60BA99CD-5421-5F47-86C0-56D0660746E6}"/>
              </a:ext>
            </a:extLst>
          </p:cNvPr>
          <p:cNvSpPr/>
          <p:nvPr/>
        </p:nvSpPr>
        <p:spPr>
          <a:xfrm>
            <a:off x="1739152" y="363684"/>
            <a:ext cx="8713695" cy="553998"/>
          </a:xfrm>
          <a:prstGeom prst="rect">
            <a:avLst/>
          </a:prstGeom>
          <a:solidFill>
            <a:schemeClr val="tx2">
              <a:lumMod val="20000"/>
              <a:lumOff val="80000"/>
            </a:schemeClr>
          </a:solidFill>
        </p:spPr>
        <p:txBody>
          <a:bodyPr wrap="square">
            <a:spAutoFit/>
          </a:bodyPr>
          <a:lstStyle/>
          <a:p>
            <a:pPr algn="ctr">
              <a:spcAft>
                <a:spcPts val="600"/>
              </a:spcAft>
            </a:pPr>
            <a:r>
              <a:rPr lang="en-US" sz="3000" dirty="0">
                <a:solidFill>
                  <a:srgbClr val="19326C"/>
                </a:solidFill>
                <a:latin typeface="Franklin Gothic Book" panose="020B0503020102020204" pitchFamily="34" charset="0"/>
                <a:cs typeface="Calibri"/>
              </a:rPr>
              <a:t>Complete land classification workflow  </a:t>
            </a:r>
            <a:endParaRPr lang="en-US" sz="3000" dirty="0">
              <a:solidFill>
                <a:srgbClr val="7F0001"/>
              </a:solidFill>
              <a:latin typeface="Franklin Gothic Book" panose="020B0503020102020204" pitchFamily="34" charset="0"/>
              <a:cs typeface="Calibri"/>
            </a:endParaRPr>
          </a:p>
        </p:txBody>
      </p:sp>
      <p:pic>
        <p:nvPicPr>
          <p:cNvPr id="56" name="Google Shape;324;gd015da3983_1_248" descr="A picture containing text&#10;&#10;Description automatically generated">
            <a:extLst>
              <a:ext uri="{FF2B5EF4-FFF2-40B4-BE49-F238E27FC236}">
                <a16:creationId xmlns:a16="http://schemas.microsoft.com/office/drawing/2014/main" id="{90F77884-11A9-E447-8008-5B68B55B95DF}"/>
              </a:ext>
            </a:extLst>
          </p:cNvPr>
          <p:cNvPicPr preferRelativeResize="0"/>
          <p:nvPr/>
        </p:nvPicPr>
        <p:blipFill rotWithShape="1">
          <a:blip r:embed="rId11">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4197572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743633" y="373309"/>
            <a:ext cx="8722659" cy="553998"/>
          </a:xfrm>
          <a:prstGeom prst="rect">
            <a:avLst/>
          </a:prstGeom>
          <a:solidFill>
            <a:schemeClr val="tx2">
              <a:lumMod val="20000"/>
              <a:lumOff val="80000"/>
            </a:schemeClr>
          </a:solidFill>
        </p:spPr>
        <p:txBody>
          <a:bodyPr wrap="square">
            <a:spAutoFit/>
          </a:bodyPr>
          <a:lstStyle/>
          <a:p>
            <a:pPr algn="ctr">
              <a:spcAft>
                <a:spcPts val="600"/>
              </a:spcAft>
            </a:pPr>
            <a:r>
              <a:rPr lang="bg-BG" sz="3000" b="0" u="none" dirty="0">
                <a:solidFill>
                  <a:srgbClr val="19326C"/>
                </a:solidFill>
                <a:latin typeface="Franklin Gothic Book" panose="020B0503020102020204" pitchFamily="34" charset="0"/>
                <a:cs typeface="Calibri"/>
              </a:rPr>
              <a:t>Data </a:t>
            </a:r>
            <a:r>
              <a:rPr lang="bg-BG" sz="3000" b="0" u="none" dirty="0" err="1">
                <a:solidFill>
                  <a:srgbClr val="19326C"/>
                </a:solidFill>
                <a:latin typeface="Franklin Gothic Book" panose="020B0503020102020204" pitchFamily="34" charset="0"/>
                <a:cs typeface="Calibri"/>
              </a:rPr>
              <a:t>cubes</a:t>
            </a:r>
            <a:r>
              <a:rPr lang="bg-BG" sz="3000" b="0" u="none" dirty="0">
                <a:solidFill>
                  <a:srgbClr val="19326C"/>
                </a:solidFill>
                <a:latin typeface="Franklin Gothic Book" panose="020B0503020102020204" pitchFamily="34" charset="0"/>
                <a:cs typeface="Calibri"/>
              </a:rPr>
              <a:t> </a:t>
            </a:r>
            <a:r>
              <a:rPr lang="bg-BG" sz="3000" b="0" u="none" dirty="0" err="1">
                <a:solidFill>
                  <a:srgbClr val="19326C"/>
                </a:solidFill>
                <a:latin typeface="Franklin Gothic Book" panose="020B0503020102020204" pitchFamily="34" charset="0"/>
                <a:cs typeface="Calibri"/>
              </a:rPr>
              <a:t>from</a:t>
            </a:r>
            <a:r>
              <a:rPr lang="bg-BG" sz="3000" b="0" u="none" dirty="0">
                <a:solidFill>
                  <a:srgbClr val="19326C"/>
                </a:solidFill>
                <a:latin typeface="Franklin Gothic Book" panose="020B0503020102020204" pitchFamily="34" charset="0"/>
                <a:cs typeface="Calibri"/>
              </a:rPr>
              <a:t> </a:t>
            </a:r>
            <a:r>
              <a:rPr lang="en-US" sz="3000" dirty="0">
                <a:solidFill>
                  <a:srgbClr val="19326C"/>
                </a:solidFill>
                <a:latin typeface="Franklin Gothic Book" panose="020B0503020102020204" pitchFamily="34" charset="0"/>
                <a:cs typeface="Calibri"/>
              </a:rPr>
              <a:t>different</a:t>
            </a:r>
            <a:r>
              <a:rPr lang="bg-BG" sz="3000" b="0" u="none" dirty="0">
                <a:solidFill>
                  <a:srgbClr val="19326C"/>
                </a:solidFill>
                <a:latin typeface="Franklin Gothic Book" panose="020B0503020102020204" pitchFamily="34" charset="0"/>
                <a:cs typeface="Calibri"/>
              </a:rPr>
              <a:t> providers</a:t>
            </a:r>
            <a:endParaRPr lang="en-US" sz="3000" b="0" u="none" dirty="0">
              <a:solidFill>
                <a:srgbClr val="7F0001"/>
              </a:solidFill>
              <a:latin typeface="Franklin Gothic Book" panose="020B0503020102020204" pitchFamily="34" charset="0"/>
              <a:cs typeface="Calibri"/>
            </a:endParaRPr>
          </a:p>
        </p:txBody>
      </p:sp>
      <p:pic>
        <p:nvPicPr>
          <p:cNvPr id="30" name="Picture 2">
            <a:extLst>
              <a:ext uri="{FF2B5EF4-FFF2-40B4-BE49-F238E27FC236}">
                <a16:creationId xmlns:a16="http://schemas.microsoft.com/office/drawing/2014/main" id="{3B96E9F8-9BBB-4040-BCA0-DA935111D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108" y="146664"/>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53CECE5E-1820-1544-B632-412D16A24610}"/>
              </a:ext>
            </a:extLst>
          </p:cNvPr>
          <p:cNvGrpSpPr/>
          <p:nvPr/>
        </p:nvGrpSpPr>
        <p:grpSpPr>
          <a:xfrm>
            <a:off x="4624559" y="2219677"/>
            <a:ext cx="7284037" cy="4379803"/>
            <a:chOff x="4528299" y="1680704"/>
            <a:chExt cx="7284037" cy="4379803"/>
          </a:xfrm>
        </p:grpSpPr>
        <p:grpSp>
          <p:nvGrpSpPr>
            <p:cNvPr id="51" name="Group 31"/>
            <p:cNvGrpSpPr>
              <a:grpSpLocks/>
            </p:cNvGrpSpPr>
            <p:nvPr/>
          </p:nvGrpSpPr>
          <p:grpSpPr bwMode="auto">
            <a:xfrm>
              <a:off x="5586049" y="4759235"/>
              <a:ext cx="1519746" cy="1022131"/>
              <a:chOff x="894" y="1873"/>
              <a:chExt cx="3700" cy="2452"/>
            </a:xfrm>
          </p:grpSpPr>
          <p:pic>
            <p:nvPicPr>
              <p:cNvPr id="5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 y="1873"/>
                <a:ext cx="3700" cy="24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 name="Picture 25"/>
              <p:cNvPicPr>
                <a:picLocks noChangeAspect="1" noChangeArrowheads="1"/>
              </p:cNvPicPr>
              <p:nvPr/>
            </p:nvPicPr>
            <p:blipFill>
              <a:blip r:embed="rId5">
                <a:extLst>
                  <a:ext uri="{28A0092B-C50C-407E-A947-70E740481C1C}">
                    <a14:useLocalDpi xmlns:a14="http://schemas.microsoft.com/office/drawing/2010/main" val="0"/>
                  </a:ext>
                </a:extLst>
              </a:blip>
              <a:srcRect l="3606" t="10001" r="61317" b="10057"/>
              <a:stretch>
                <a:fillRect/>
              </a:stretch>
            </p:blipFill>
            <p:spPr bwMode="auto">
              <a:xfrm>
                <a:off x="1923" y="2571"/>
                <a:ext cx="1469" cy="1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4" name="Text Box 29"/>
            <p:cNvSpPr txBox="1">
              <a:spLocks noChangeArrowheads="1"/>
            </p:cNvSpPr>
            <p:nvPr/>
          </p:nvSpPr>
          <p:spPr bwMode="auto">
            <a:xfrm>
              <a:off x="5454097" y="5679897"/>
              <a:ext cx="206215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latin typeface="Latin Modern Sans" charset="0"/>
                </a:rPr>
                <a:t>Digital Earth Africa</a:t>
              </a:r>
            </a:p>
          </p:txBody>
        </p:sp>
        <p:sp>
          <p:nvSpPr>
            <p:cNvPr id="55" name="Text Box 30"/>
            <p:cNvSpPr txBox="1">
              <a:spLocks noChangeArrowheads="1"/>
            </p:cNvSpPr>
            <p:nvPr/>
          </p:nvSpPr>
          <p:spPr bwMode="auto">
            <a:xfrm>
              <a:off x="4584108" y="4177575"/>
              <a:ext cx="158788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latin typeface="Latin Modern Sans" charset="0"/>
                </a:rPr>
                <a:t>Earth on AWS</a:t>
              </a:r>
            </a:p>
          </p:txBody>
        </p:sp>
        <p:grpSp>
          <p:nvGrpSpPr>
            <p:cNvPr id="56" name="Group 27"/>
            <p:cNvGrpSpPr>
              <a:grpSpLocks/>
            </p:cNvGrpSpPr>
            <p:nvPr/>
          </p:nvGrpSpPr>
          <p:grpSpPr bwMode="auto">
            <a:xfrm>
              <a:off x="8889747" y="4687588"/>
              <a:ext cx="1587428" cy="1121677"/>
              <a:chOff x="9202" y="624"/>
              <a:chExt cx="4280" cy="2836"/>
            </a:xfrm>
          </p:grpSpPr>
          <p:pic>
            <p:nvPicPr>
              <p:cNvPr id="5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2" y="624"/>
                <a:ext cx="4280" cy="2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9" y="1442"/>
                <a:ext cx="1662" cy="1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9" name="Text Box 33"/>
            <p:cNvSpPr txBox="1">
              <a:spLocks noChangeArrowheads="1"/>
            </p:cNvSpPr>
            <p:nvPr/>
          </p:nvSpPr>
          <p:spPr bwMode="auto">
            <a:xfrm>
              <a:off x="8765711" y="5692207"/>
              <a:ext cx="1835499"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latin typeface="Latin Modern Sans" charset="0"/>
                </a:rPr>
                <a:t>Brazil Data Cube</a:t>
              </a:r>
            </a:p>
          </p:txBody>
        </p:sp>
        <p:pic>
          <p:nvPicPr>
            <p:cNvPr id="6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3461" y="3287068"/>
              <a:ext cx="1734958" cy="1149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 name="Picture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08187" y="3690240"/>
              <a:ext cx="833981" cy="4823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 name="Text Box 33"/>
            <p:cNvSpPr txBox="1">
              <a:spLocks noChangeArrowheads="1"/>
            </p:cNvSpPr>
            <p:nvPr/>
          </p:nvSpPr>
          <p:spPr bwMode="auto">
            <a:xfrm>
              <a:off x="9352734" y="4473103"/>
              <a:ext cx="223747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bg-BG" dirty="0">
                  <a:latin typeface="Latin Modern Sans" charset="0"/>
                </a:rPr>
                <a:t>Planetary Computer</a:t>
              </a:r>
              <a:endParaRPr lang="en-US" dirty="0">
                <a:latin typeface="Latin Modern Sans" charset="0"/>
              </a:endParaRPr>
            </a:p>
          </p:txBody>
        </p:sp>
        <p:cxnSp>
          <p:nvCxnSpPr>
            <p:cNvPr id="65" name="Google Shape;74;gbdf99c7318_1_0"/>
            <p:cNvCxnSpPr/>
            <p:nvPr/>
          </p:nvCxnSpPr>
          <p:spPr>
            <a:xfrm flipV="1">
              <a:off x="7945129" y="2804396"/>
              <a:ext cx="0" cy="503199"/>
            </a:xfrm>
            <a:prstGeom prst="straightConnector1">
              <a:avLst/>
            </a:prstGeom>
            <a:noFill/>
            <a:ln w="38100" cap="flat" cmpd="sng">
              <a:solidFill>
                <a:schemeClr val="bg2">
                  <a:lumMod val="25000"/>
                </a:schemeClr>
              </a:solidFill>
              <a:prstDash val="solid"/>
              <a:round/>
              <a:headEnd type="none" w="med" len="med"/>
              <a:tailEnd type="triangle" w="med" len="med"/>
            </a:ln>
          </p:spPr>
        </p:cxnSp>
        <p:cxnSp>
          <p:nvCxnSpPr>
            <p:cNvPr id="66" name="Google Shape;72;gbdf99c7318_1_0"/>
            <p:cNvCxnSpPr/>
            <p:nvPr/>
          </p:nvCxnSpPr>
          <p:spPr>
            <a:xfrm flipV="1">
              <a:off x="6105364" y="3795644"/>
              <a:ext cx="509319" cy="1432"/>
            </a:xfrm>
            <a:prstGeom prst="straightConnector1">
              <a:avLst/>
            </a:prstGeom>
            <a:noFill/>
            <a:ln w="38100" cap="flat" cmpd="sng">
              <a:solidFill>
                <a:schemeClr val="bg2">
                  <a:lumMod val="25000"/>
                </a:schemeClr>
              </a:solidFill>
              <a:prstDash val="solid"/>
              <a:round/>
              <a:headEnd type="none" w="med" len="med"/>
              <a:tailEnd type="triangle" w="med" len="med"/>
            </a:ln>
          </p:spPr>
        </p:cxnSp>
        <p:cxnSp>
          <p:nvCxnSpPr>
            <p:cNvPr id="67" name="Google Shape;72;gbdf99c7318_1_0"/>
            <p:cNvCxnSpPr/>
            <p:nvPr/>
          </p:nvCxnSpPr>
          <p:spPr>
            <a:xfrm flipV="1">
              <a:off x="9174142" y="3794212"/>
              <a:ext cx="509319" cy="1432"/>
            </a:xfrm>
            <a:prstGeom prst="straightConnector1">
              <a:avLst/>
            </a:prstGeom>
            <a:noFill/>
            <a:ln w="38100" cap="flat" cmpd="sng">
              <a:solidFill>
                <a:schemeClr val="bg2">
                  <a:lumMod val="25000"/>
                </a:schemeClr>
              </a:solidFill>
              <a:prstDash val="solid"/>
              <a:round/>
              <a:headEnd type="triangle" w="med" len="med"/>
              <a:tailEnd type="none" w="med" len="med"/>
            </a:ln>
          </p:spPr>
        </p:cxnSp>
        <p:cxnSp>
          <p:nvCxnSpPr>
            <p:cNvPr id="68" name="Google Shape;74;gbdf99c7318_1_0"/>
            <p:cNvCxnSpPr/>
            <p:nvPr/>
          </p:nvCxnSpPr>
          <p:spPr>
            <a:xfrm flipV="1">
              <a:off x="6714243" y="4559696"/>
              <a:ext cx="394154" cy="399078"/>
            </a:xfrm>
            <a:prstGeom prst="straightConnector1">
              <a:avLst/>
            </a:prstGeom>
            <a:noFill/>
            <a:ln w="38100" cap="flat" cmpd="sng">
              <a:solidFill>
                <a:schemeClr val="bg2">
                  <a:lumMod val="25000"/>
                </a:schemeClr>
              </a:solidFill>
              <a:prstDash val="solid"/>
              <a:round/>
              <a:headEnd type="none" w="med" len="med"/>
              <a:tailEnd type="triangle" w="med" len="med"/>
            </a:ln>
          </p:spPr>
        </p:cxnSp>
        <p:cxnSp>
          <p:nvCxnSpPr>
            <p:cNvPr id="69" name="Google Shape;74;gbdf99c7318_1_0"/>
            <p:cNvCxnSpPr/>
            <p:nvPr/>
          </p:nvCxnSpPr>
          <p:spPr>
            <a:xfrm flipH="1" flipV="1">
              <a:off x="8765711" y="4545875"/>
              <a:ext cx="352708" cy="421754"/>
            </a:xfrm>
            <a:prstGeom prst="straightConnector1">
              <a:avLst/>
            </a:prstGeom>
            <a:noFill/>
            <a:ln w="38100" cap="flat" cmpd="sng">
              <a:solidFill>
                <a:schemeClr val="bg2">
                  <a:lumMod val="25000"/>
                </a:schemeClr>
              </a:solidFill>
              <a:prstDash val="solid"/>
              <a:round/>
              <a:headEnd type="none" w="med" len="med"/>
              <a:tailEnd type="triangle" w="med" len="med"/>
            </a:ln>
          </p:spPr>
        </p:cxnSp>
        <p:pic>
          <p:nvPicPr>
            <p:cNvPr id="70" name="Picture 4"/>
            <p:cNvPicPr>
              <a:picLocks noChangeAspect="1" noChangeArrowheads="1"/>
            </p:cNvPicPr>
            <p:nvPr/>
          </p:nvPicPr>
          <p:blipFill>
            <a:blip r:embed="rId8">
              <a:extLst>
                <a:ext uri="{28A0092B-C50C-407E-A947-70E740481C1C}">
                  <a14:useLocalDpi xmlns:a14="http://schemas.microsoft.com/office/drawing/2010/main" val="0"/>
                </a:ext>
              </a:extLst>
            </a:blip>
            <a:srcRect t="16113" b="17731"/>
            <a:stretch>
              <a:fillRect/>
            </a:stretch>
          </p:blipFill>
          <p:spPr bwMode="auto">
            <a:xfrm>
              <a:off x="6787722" y="3355250"/>
              <a:ext cx="2330696" cy="109984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73" name="Google Shape;324;gd015da3983_1_248" descr="A picture containing text&#10;&#10;Description automatically generated"/>
            <p:cNvPicPr preferRelativeResize="0"/>
            <p:nvPr/>
          </p:nvPicPr>
          <p:blipFill rotWithShape="1">
            <a:blip r:embed="rId9">
              <a:alphaModFix/>
            </a:blip>
            <a:srcRect/>
            <a:stretch/>
          </p:blipFill>
          <p:spPr>
            <a:xfrm>
              <a:off x="7365648" y="1680704"/>
              <a:ext cx="1158961" cy="1052338"/>
            </a:xfrm>
            <a:prstGeom prst="rect">
              <a:avLst/>
            </a:prstGeom>
            <a:noFill/>
            <a:ln>
              <a:noFill/>
            </a:ln>
          </p:spPr>
        </p:pic>
        <p:sp>
          <p:nvSpPr>
            <p:cNvPr id="74" name="Text Box 33"/>
            <p:cNvSpPr txBox="1">
              <a:spLocks noChangeArrowheads="1"/>
            </p:cNvSpPr>
            <p:nvPr/>
          </p:nvSpPr>
          <p:spPr bwMode="auto">
            <a:xfrm>
              <a:off x="10601210" y="2749053"/>
              <a:ext cx="121112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bg-BG" dirty="0">
                  <a:latin typeface="Latin Modern Sans" charset="0"/>
                </a:rPr>
                <a:t>Local files</a:t>
              </a:r>
              <a:endParaRPr lang="en-US" dirty="0">
                <a:latin typeface="Latin Modern Sans" charset="0"/>
              </a:endParaRPr>
            </a:p>
          </p:txBody>
        </p:sp>
        <p:sp>
          <p:nvSpPr>
            <p:cNvPr id="75" name="Multidocument 74"/>
            <p:cNvSpPr/>
            <p:nvPr/>
          </p:nvSpPr>
          <p:spPr>
            <a:xfrm>
              <a:off x="10108187" y="1889480"/>
              <a:ext cx="1069415" cy="841375"/>
            </a:xfrm>
            <a:prstGeom prst="flowChartMultidocument">
              <a:avLst/>
            </a:prstGeom>
            <a:solidFill>
              <a:schemeClr val="bg2">
                <a:lumMod val="90000"/>
              </a:schemeClr>
            </a:solidFill>
            <a:ln>
              <a:solidFill>
                <a:schemeClr val="bg2">
                  <a:lumMod val="2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76" name="Google Shape;74;gbdf99c7318_1_0"/>
            <p:cNvCxnSpPr/>
            <p:nvPr/>
          </p:nvCxnSpPr>
          <p:spPr>
            <a:xfrm flipH="1">
              <a:off x="8765711" y="2198745"/>
              <a:ext cx="1143624" cy="0"/>
            </a:xfrm>
            <a:prstGeom prst="straightConnector1">
              <a:avLst/>
            </a:prstGeom>
            <a:noFill/>
            <a:ln w="38100" cap="flat" cmpd="sng">
              <a:solidFill>
                <a:schemeClr val="bg2">
                  <a:lumMod val="25000"/>
                </a:schemeClr>
              </a:solidFill>
              <a:prstDash val="solid"/>
              <a:round/>
              <a:headEnd type="none" w="med" len="med"/>
              <a:tailEnd type="triangle" w="med" len="med"/>
            </a:ln>
          </p:spPr>
        </p:cxnSp>
        <p:grpSp>
          <p:nvGrpSpPr>
            <p:cNvPr id="48" name="Group 20"/>
            <p:cNvGrpSpPr>
              <a:grpSpLocks/>
            </p:cNvGrpSpPr>
            <p:nvPr/>
          </p:nvGrpSpPr>
          <p:grpSpPr bwMode="auto">
            <a:xfrm>
              <a:off x="4528299" y="3287173"/>
              <a:ext cx="1548446" cy="922151"/>
              <a:chOff x="642" y="4023"/>
              <a:chExt cx="4280" cy="2836"/>
            </a:xfrm>
          </p:grpSpPr>
          <p:pic>
            <p:nvPicPr>
              <p:cNvPr id="4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 y="4023"/>
                <a:ext cx="4280" cy="2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8" y="5185"/>
                <a:ext cx="1856" cy="11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pic>
        <p:nvPicPr>
          <p:cNvPr id="4" name="Picture 3">
            <a:extLst>
              <a:ext uri="{FF2B5EF4-FFF2-40B4-BE49-F238E27FC236}">
                <a16:creationId xmlns:a16="http://schemas.microsoft.com/office/drawing/2014/main" id="{BDD04F29-9F86-134E-BF13-294555BEF684}"/>
              </a:ext>
            </a:extLst>
          </p:cNvPr>
          <p:cNvPicPr>
            <a:picLocks noChangeAspect="1"/>
          </p:cNvPicPr>
          <p:nvPr/>
        </p:nvPicPr>
        <p:blipFill>
          <a:blip r:embed="rId11"/>
          <a:stretch>
            <a:fillRect/>
          </a:stretch>
        </p:blipFill>
        <p:spPr>
          <a:xfrm>
            <a:off x="195206" y="1408386"/>
            <a:ext cx="4950445" cy="2475223"/>
          </a:xfrm>
          <a:prstGeom prst="rect">
            <a:avLst/>
          </a:prstGeom>
          <a:ln>
            <a:solidFill>
              <a:schemeClr val="accent1">
                <a:lumMod val="50000"/>
              </a:schemeClr>
            </a:solidFill>
          </a:ln>
        </p:spPr>
      </p:pic>
      <p:pic>
        <p:nvPicPr>
          <p:cNvPr id="36" name="Google Shape;324;gd015da3983_1_248" descr="A picture containing text&#10;&#10;Description automatically generated">
            <a:extLst>
              <a:ext uri="{FF2B5EF4-FFF2-40B4-BE49-F238E27FC236}">
                <a16:creationId xmlns:a16="http://schemas.microsoft.com/office/drawing/2014/main" id="{B81F3E34-50FD-FC44-AE8B-93429C415EC5}"/>
              </a:ext>
            </a:extLst>
          </p:cNvPr>
          <p:cNvPicPr preferRelativeResize="0"/>
          <p:nvPr/>
        </p:nvPicPr>
        <p:blipFill rotWithShape="1">
          <a:blip r:embed="rId9">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4168466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
            <a:extLst>
              <a:ext uri="{FF2B5EF4-FFF2-40B4-BE49-F238E27FC236}">
                <a16:creationId xmlns:a16="http://schemas.microsoft.com/office/drawing/2014/main" id="{F79A4793-16DC-9E47-AF15-F627C582F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297" y="983557"/>
            <a:ext cx="7386320" cy="35370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Rectangle 4">
            <a:extLst>
              <a:ext uri="{FF2B5EF4-FFF2-40B4-BE49-F238E27FC236}">
                <a16:creationId xmlns:a16="http://schemas.microsoft.com/office/drawing/2014/main" id="{4E67B1E7-25F6-7B44-8AB7-FDEAFCC21EE3}"/>
              </a:ext>
            </a:extLst>
          </p:cNvPr>
          <p:cNvSpPr/>
          <p:nvPr/>
        </p:nvSpPr>
        <p:spPr>
          <a:xfrm>
            <a:off x="1743635" y="363684"/>
            <a:ext cx="8704730" cy="553998"/>
          </a:xfrm>
          <a:prstGeom prst="rect">
            <a:avLst/>
          </a:prstGeom>
          <a:solidFill>
            <a:schemeClr val="tx2">
              <a:lumMod val="20000"/>
              <a:lumOff val="80000"/>
            </a:schemeClr>
          </a:solidFill>
        </p:spPr>
        <p:txBody>
          <a:bodyPr wrap="square">
            <a:spAutoFit/>
          </a:bodyPr>
          <a:lstStyle/>
          <a:p>
            <a:pPr algn="ctr">
              <a:spcAft>
                <a:spcPts val="600"/>
              </a:spcAft>
            </a:pPr>
            <a:r>
              <a:rPr lang="en-US" sz="3000" dirty="0">
                <a:solidFill>
                  <a:srgbClr val="19326C"/>
                </a:solidFill>
                <a:latin typeface="Calibri"/>
                <a:cs typeface="Calibri"/>
              </a:rPr>
              <a:t>I</a:t>
            </a:r>
            <a:r>
              <a:rPr lang="bg-BG" sz="3000" b="0" u="none" dirty="0" err="1">
                <a:solidFill>
                  <a:srgbClr val="19326C"/>
                </a:solidFill>
                <a:latin typeface="Calibri"/>
                <a:cs typeface="Calibri"/>
              </a:rPr>
              <a:t>mage</a:t>
            </a:r>
            <a:r>
              <a:rPr lang="bg-BG" sz="3000" b="0" u="none" dirty="0">
                <a:solidFill>
                  <a:srgbClr val="19326C"/>
                </a:solidFill>
                <a:latin typeface="Calibri"/>
                <a:cs typeface="Calibri"/>
              </a:rPr>
              <a:t> time </a:t>
            </a:r>
            <a:r>
              <a:rPr lang="bg-BG" sz="3000" b="0" u="none" dirty="0" err="1">
                <a:solidFill>
                  <a:srgbClr val="19326C"/>
                </a:solidFill>
                <a:latin typeface="Calibri"/>
                <a:cs typeface="Calibri"/>
              </a:rPr>
              <a:t>series</a:t>
            </a:r>
            <a:r>
              <a:rPr lang="bg-BG" sz="3000" b="0" u="none" dirty="0">
                <a:solidFill>
                  <a:srgbClr val="19326C"/>
                </a:solidFill>
                <a:latin typeface="Calibri"/>
                <a:cs typeface="Calibri"/>
              </a:rPr>
              <a:t> </a:t>
            </a:r>
            <a:r>
              <a:rPr lang="en-US" sz="3000" b="0" u="none" dirty="0">
                <a:solidFill>
                  <a:srgbClr val="19326C"/>
                </a:solidFill>
                <a:latin typeface="Calibri"/>
                <a:cs typeface="Calibri"/>
              </a:rPr>
              <a:t>samples defined by user</a:t>
            </a:r>
            <a:endParaRPr lang="en-US" sz="3000" b="0" u="none" dirty="0">
              <a:solidFill>
                <a:srgbClr val="7F0001"/>
              </a:solidFill>
              <a:latin typeface="Calibri"/>
              <a:cs typeface="Calibri"/>
            </a:endParaRPr>
          </a:p>
        </p:txBody>
      </p:sp>
      <p:pic>
        <p:nvPicPr>
          <p:cNvPr id="6" name="Picture 2">
            <a:extLst>
              <a:ext uri="{FF2B5EF4-FFF2-40B4-BE49-F238E27FC236}">
                <a16:creationId xmlns:a16="http://schemas.microsoft.com/office/drawing/2014/main" id="{003B03C3-F97B-FB40-8F07-07230E66F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78" y="19107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a:extLst>
              <a:ext uri="{FF2B5EF4-FFF2-40B4-BE49-F238E27FC236}">
                <a16:creationId xmlns:a16="http://schemas.microsoft.com/office/drawing/2014/main" id="{B505DBA9-9D03-0948-8BCA-A625F3505743}"/>
              </a:ext>
            </a:extLst>
          </p:cNvPr>
          <p:cNvPicPr>
            <a:picLocks noChangeAspect="1"/>
          </p:cNvPicPr>
          <p:nvPr/>
        </p:nvPicPr>
        <p:blipFill>
          <a:blip r:embed="rId5"/>
          <a:stretch>
            <a:fillRect/>
          </a:stretch>
        </p:blipFill>
        <p:spPr>
          <a:xfrm>
            <a:off x="1480457" y="4651178"/>
            <a:ext cx="10233924" cy="2102831"/>
          </a:xfrm>
          <a:prstGeom prst="rect">
            <a:avLst/>
          </a:prstGeom>
          <a:ln>
            <a:solidFill>
              <a:schemeClr val="accent1">
                <a:lumMod val="50000"/>
              </a:schemeClr>
            </a:solidFill>
          </a:ln>
        </p:spPr>
      </p:pic>
      <p:pic>
        <p:nvPicPr>
          <p:cNvPr id="9" name="Google Shape;324;gd015da3983_1_248" descr="A picture containing text&#10;&#10;Description automatically generated">
            <a:extLst>
              <a:ext uri="{FF2B5EF4-FFF2-40B4-BE49-F238E27FC236}">
                <a16:creationId xmlns:a16="http://schemas.microsoft.com/office/drawing/2014/main" id="{B91053B5-F5B4-9A41-BF6C-4E1D22FDDCD4}"/>
              </a:ext>
            </a:extLst>
          </p:cNvPr>
          <p:cNvPicPr preferRelativeResize="0"/>
          <p:nvPr/>
        </p:nvPicPr>
        <p:blipFill rotWithShape="1">
          <a:blip r:embed="rId6">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251057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739153" y="389178"/>
            <a:ext cx="8731623" cy="553998"/>
          </a:xfrm>
          <a:prstGeom prst="rect">
            <a:avLst/>
          </a:prstGeom>
          <a:solidFill>
            <a:schemeClr val="tx2">
              <a:lumMod val="20000"/>
              <a:lumOff val="80000"/>
            </a:schemeClr>
          </a:solidFill>
        </p:spPr>
        <p:txBody>
          <a:bodyPr wrap="square">
            <a:spAutoFit/>
          </a:bodyPr>
          <a:lstStyle/>
          <a:p>
            <a:pPr algn="ctr">
              <a:spcAft>
                <a:spcPts val="600"/>
              </a:spcAft>
            </a:pPr>
            <a:r>
              <a:rPr lang="en-US" sz="3000" dirty="0">
                <a:solidFill>
                  <a:srgbClr val="19326C"/>
                </a:solidFill>
                <a:cs typeface="Calibri"/>
              </a:rPr>
              <a:t>Machine learning and deep learning methods</a:t>
            </a:r>
          </a:p>
        </p:txBody>
      </p:sp>
      <p:pic>
        <p:nvPicPr>
          <p:cNvPr id="38" name="Picture 4" descr="Resultado de imagem para elements of statistical learning">
            <a:extLst>
              <a:ext uri="{FF2B5EF4-FFF2-40B4-BE49-F238E27FC236}">
                <a16:creationId xmlns:a16="http://schemas.microsoft.com/office/drawing/2014/main" id="{88555A78-83CB-AF44-9C59-ECCA26C53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155" y="1269032"/>
            <a:ext cx="1643181" cy="2479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6" descr="Resultado de imagem para deep learning book">
            <a:extLst>
              <a:ext uri="{FF2B5EF4-FFF2-40B4-BE49-F238E27FC236}">
                <a16:creationId xmlns:a16="http://schemas.microsoft.com/office/drawing/2014/main" id="{74104AC5-1967-F549-A9F3-806AEC923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6155" y="3972285"/>
            <a:ext cx="1643181" cy="2460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2">
            <a:extLst>
              <a:ext uri="{FF2B5EF4-FFF2-40B4-BE49-F238E27FC236}">
                <a16:creationId xmlns:a16="http://schemas.microsoft.com/office/drawing/2014/main" id="{977C4D98-CFEA-004C-B9B4-B12F32833E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3601" y="106325"/>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a:extLst>
              <a:ext uri="{FF2B5EF4-FFF2-40B4-BE49-F238E27FC236}">
                <a16:creationId xmlns:a16="http://schemas.microsoft.com/office/drawing/2014/main" id="{14D9E836-5961-0647-8691-587B35522C0B}"/>
              </a:ext>
            </a:extLst>
          </p:cNvPr>
          <p:cNvPicPr>
            <a:picLocks noChangeAspect="1"/>
          </p:cNvPicPr>
          <p:nvPr/>
        </p:nvPicPr>
        <p:blipFill>
          <a:blip r:embed="rId6"/>
          <a:stretch>
            <a:fillRect/>
          </a:stretch>
        </p:blipFill>
        <p:spPr>
          <a:xfrm>
            <a:off x="4544692" y="4129336"/>
            <a:ext cx="5290476" cy="2303917"/>
          </a:xfrm>
          <a:prstGeom prst="rect">
            <a:avLst/>
          </a:prstGeom>
          <a:ln>
            <a:solidFill>
              <a:schemeClr val="accent1">
                <a:lumMod val="50000"/>
              </a:schemeClr>
            </a:solidFill>
          </a:ln>
        </p:spPr>
      </p:pic>
      <p:pic>
        <p:nvPicPr>
          <p:cNvPr id="5" name="Picture 4">
            <a:extLst>
              <a:ext uri="{FF2B5EF4-FFF2-40B4-BE49-F238E27FC236}">
                <a16:creationId xmlns:a16="http://schemas.microsoft.com/office/drawing/2014/main" id="{1A3EEB1F-3539-6D4A-B804-72267C9FD4E2}"/>
              </a:ext>
            </a:extLst>
          </p:cNvPr>
          <p:cNvPicPr>
            <a:picLocks noChangeAspect="1"/>
          </p:cNvPicPr>
          <p:nvPr/>
        </p:nvPicPr>
        <p:blipFill>
          <a:blip r:embed="rId7"/>
          <a:stretch>
            <a:fillRect/>
          </a:stretch>
        </p:blipFill>
        <p:spPr>
          <a:xfrm>
            <a:off x="4544692" y="1762860"/>
            <a:ext cx="5251341" cy="1899190"/>
          </a:xfrm>
          <a:prstGeom prst="rect">
            <a:avLst/>
          </a:prstGeom>
          <a:ln>
            <a:solidFill>
              <a:schemeClr val="accent1">
                <a:lumMod val="50000"/>
              </a:schemeClr>
            </a:solidFill>
          </a:ln>
        </p:spPr>
      </p:pic>
      <p:pic>
        <p:nvPicPr>
          <p:cNvPr id="6" name="Picture 5">
            <a:extLst>
              <a:ext uri="{FF2B5EF4-FFF2-40B4-BE49-F238E27FC236}">
                <a16:creationId xmlns:a16="http://schemas.microsoft.com/office/drawing/2014/main" id="{189A0869-CC68-8F49-8393-3DBFEF84B8CD}"/>
              </a:ext>
            </a:extLst>
          </p:cNvPr>
          <p:cNvPicPr>
            <a:picLocks noChangeAspect="1"/>
          </p:cNvPicPr>
          <p:nvPr/>
        </p:nvPicPr>
        <p:blipFill>
          <a:blip r:embed="rId8"/>
          <a:stretch>
            <a:fillRect/>
          </a:stretch>
        </p:blipFill>
        <p:spPr>
          <a:xfrm>
            <a:off x="119401" y="1913305"/>
            <a:ext cx="4073807" cy="1598300"/>
          </a:xfrm>
          <a:prstGeom prst="rect">
            <a:avLst/>
          </a:prstGeom>
          <a:ln>
            <a:solidFill>
              <a:schemeClr val="accent1">
                <a:lumMod val="50000"/>
              </a:schemeClr>
            </a:solidFill>
          </a:ln>
        </p:spPr>
      </p:pic>
      <p:pic>
        <p:nvPicPr>
          <p:cNvPr id="8" name="Picture 7">
            <a:extLst>
              <a:ext uri="{FF2B5EF4-FFF2-40B4-BE49-F238E27FC236}">
                <a16:creationId xmlns:a16="http://schemas.microsoft.com/office/drawing/2014/main" id="{F5F55BEB-4592-1A48-8D35-4AEB0CDEAF80}"/>
              </a:ext>
            </a:extLst>
          </p:cNvPr>
          <p:cNvPicPr>
            <a:picLocks noChangeAspect="1"/>
          </p:cNvPicPr>
          <p:nvPr/>
        </p:nvPicPr>
        <p:blipFill>
          <a:blip r:embed="rId9"/>
          <a:stretch>
            <a:fillRect/>
          </a:stretch>
        </p:blipFill>
        <p:spPr>
          <a:xfrm>
            <a:off x="119400" y="4710320"/>
            <a:ext cx="4073807" cy="1507412"/>
          </a:xfrm>
          <a:prstGeom prst="rect">
            <a:avLst/>
          </a:prstGeom>
          <a:ln>
            <a:solidFill>
              <a:schemeClr val="accent1">
                <a:lumMod val="50000"/>
              </a:schemeClr>
            </a:solidFill>
          </a:ln>
        </p:spPr>
      </p:pic>
      <p:pic>
        <p:nvPicPr>
          <p:cNvPr id="21" name="Google Shape;324;gd015da3983_1_248" descr="A picture containing text&#10;&#10;Description automatically generated">
            <a:extLst>
              <a:ext uri="{FF2B5EF4-FFF2-40B4-BE49-F238E27FC236}">
                <a16:creationId xmlns:a16="http://schemas.microsoft.com/office/drawing/2014/main" id="{0618638B-DB3C-BC42-A533-0DC5CB525320}"/>
              </a:ext>
            </a:extLst>
          </p:cNvPr>
          <p:cNvPicPr preferRelativeResize="0"/>
          <p:nvPr/>
        </p:nvPicPr>
        <p:blipFill rotWithShape="1">
          <a:blip r:embed="rId10">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3200012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739152" y="408097"/>
            <a:ext cx="8722659" cy="553998"/>
          </a:xfrm>
          <a:prstGeom prst="rect">
            <a:avLst/>
          </a:prstGeom>
          <a:solidFill>
            <a:schemeClr val="tx2">
              <a:lumMod val="20000"/>
              <a:lumOff val="80000"/>
            </a:schemeClr>
          </a:solidFill>
        </p:spPr>
        <p:txBody>
          <a:bodyPr wrap="square">
            <a:spAutoFit/>
          </a:bodyPr>
          <a:lstStyle/>
          <a:p>
            <a:pPr algn="ctr">
              <a:spcAft>
                <a:spcPts val="600"/>
              </a:spcAft>
            </a:pPr>
            <a:r>
              <a:rPr lang="en-US" sz="3000" dirty="0">
                <a:solidFill>
                  <a:srgbClr val="19326C"/>
                </a:solidFill>
                <a:latin typeface="Franklin Gothic Book" panose="020B0503020102020204" pitchFamily="34" charset="0"/>
                <a:cs typeface="Calibri"/>
              </a:rPr>
              <a:t>Transparent and efficient parallel processing</a:t>
            </a:r>
          </a:p>
        </p:txBody>
      </p:sp>
      <p:pic>
        <p:nvPicPr>
          <p:cNvPr id="6" name="Picture 1" descr="ch1_sits_parallel">
            <a:extLst>
              <a:ext uri="{FF2B5EF4-FFF2-40B4-BE49-F238E27FC236}">
                <a16:creationId xmlns:a16="http://schemas.microsoft.com/office/drawing/2014/main" id="{5F0D4F01-66ED-DF4F-9168-C0F0981CA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300" y="1412325"/>
            <a:ext cx="8371857" cy="517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02E420D1-1D67-0B4C-B804-DBCC6A605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5714" y="146664"/>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Google Shape;324;gd015da3983_1_248" descr="A picture containing text&#10;&#10;Description automatically generated">
            <a:extLst>
              <a:ext uri="{FF2B5EF4-FFF2-40B4-BE49-F238E27FC236}">
                <a16:creationId xmlns:a16="http://schemas.microsoft.com/office/drawing/2014/main" id="{7DD0F070-64BB-B245-BD2E-2F477A923E62}"/>
              </a:ext>
            </a:extLst>
          </p:cNvPr>
          <p:cNvPicPr preferRelativeResize="0"/>
          <p:nvPr/>
        </p:nvPicPr>
        <p:blipFill rotWithShape="1">
          <a:blip r:embed="rId5">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304370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720851" y="363684"/>
            <a:ext cx="8750298" cy="553998"/>
          </a:xfrm>
          <a:prstGeom prst="rect">
            <a:avLst/>
          </a:prstGeom>
          <a:solidFill>
            <a:schemeClr val="tx2">
              <a:lumMod val="20000"/>
              <a:lumOff val="80000"/>
            </a:schemeClr>
          </a:solidFill>
        </p:spPr>
        <p:txBody>
          <a:bodyPr wrap="square">
            <a:spAutoFit/>
          </a:bodyPr>
          <a:lstStyle/>
          <a:p>
            <a:pPr algn="ctr">
              <a:spcAft>
                <a:spcPts val="600"/>
              </a:spcAft>
            </a:pPr>
            <a:r>
              <a:rPr lang="en-US" sz="3000" dirty="0">
                <a:solidFill>
                  <a:srgbClr val="19326C"/>
                </a:solidFill>
                <a:latin typeface="Franklin Gothic Book" panose="020B0503020102020204" pitchFamily="34" charset="0"/>
                <a:cs typeface="Calibri"/>
              </a:rPr>
              <a:t>Accuracy assessment supports GFOI best practices</a:t>
            </a:r>
          </a:p>
        </p:txBody>
      </p:sp>
      <p:pic>
        <p:nvPicPr>
          <p:cNvPr id="5" name="Picture 2">
            <a:extLst>
              <a:ext uri="{FF2B5EF4-FFF2-40B4-BE49-F238E27FC236}">
                <a16:creationId xmlns:a16="http://schemas.microsoft.com/office/drawing/2014/main" id="{BBA2C39A-F540-2C42-84FC-C5320AB55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1" y="2001017"/>
            <a:ext cx="7451128" cy="34291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C6E7E7E9-825B-EE4E-A545-F9824A324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189" y="1514855"/>
            <a:ext cx="3757303" cy="46299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D42D36BA-C778-E14B-BBBB-103B4450E8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7603" y="146664"/>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Google Shape;324;gd015da3983_1_248" descr="A picture containing text&#10;&#10;Description automatically generated">
            <a:extLst>
              <a:ext uri="{FF2B5EF4-FFF2-40B4-BE49-F238E27FC236}">
                <a16:creationId xmlns:a16="http://schemas.microsoft.com/office/drawing/2014/main" id="{61A24204-D147-634A-9EFB-7CE07BFA1FC4}"/>
              </a:ext>
            </a:extLst>
          </p:cNvPr>
          <p:cNvPicPr preferRelativeResize="0"/>
          <p:nvPr/>
        </p:nvPicPr>
        <p:blipFill rotWithShape="1">
          <a:blip r:embed="rId6">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3400313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558657" y="363684"/>
            <a:ext cx="5022969" cy="553998"/>
          </a:xfrm>
          <a:prstGeom prst="rect">
            <a:avLst/>
          </a:prstGeom>
          <a:solidFill>
            <a:srgbClr val="D6DCE5"/>
          </a:solidFill>
        </p:spPr>
        <p:txBody>
          <a:bodyPr wrap="square">
            <a:spAutoFit/>
          </a:bodyPr>
          <a:lstStyle/>
          <a:p>
            <a:pPr algn="ctr">
              <a:spcAft>
                <a:spcPts val="600"/>
              </a:spcAft>
            </a:pPr>
            <a:r>
              <a:rPr lang="bg-BG" sz="3000" dirty="0">
                <a:solidFill>
                  <a:srgbClr val="19326C"/>
                </a:solidFill>
                <a:latin typeface="Franklin Gothic Book" panose="020B0503020102020204" pitchFamily="34" charset="0"/>
                <a:cs typeface="Calibri"/>
              </a:rPr>
              <a:t>LULC </a:t>
            </a:r>
            <a:r>
              <a:rPr lang="en-US" sz="3000" dirty="0">
                <a:solidFill>
                  <a:srgbClr val="19326C"/>
                </a:solidFill>
                <a:latin typeface="Franklin Gothic Book" panose="020B0503020102020204" pitchFamily="34" charset="0"/>
                <a:cs typeface="Calibri"/>
              </a:rPr>
              <a:t>c</a:t>
            </a:r>
            <a:r>
              <a:rPr lang="bg-BG" sz="3000" dirty="0" err="1">
                <a:solidFill>
                  <a:srgbClr val="19326C"/>
                </a:solidFill>
                <a:latin typeface="Franklin Gothic Book" panose="020B0503020102020204" pitchFamily="34" charset="0"/>
                <a:cs typeface="Calibri"/>
              </a:rPr>
              <a:t>lassification</a:t>
            </a:r>
            <a:endParaRPr lang="en-US" sz="3000" dirty="0">
              <a:solidFill>
                <a:srgbClr val="19326C"/>
              </a:solidFill>
              <a:latin typeface="Franklin Gothic Book" panose="020B0503020102020204" pitchFamily="34" charset="0"/>
              <a:cs typeface="Calibri"/>
            </a:endParaRPr>
          </a:p>
        </p:txBody>
      </p:sp>
      <p:pic>
        <p:nvPicPr>
          <p:cNvPr id="7" name="Picture 2" descr="ch1_lulc">
            <a:extLst>
              <a:ext uri="{FF2B5EF4-FFF2-40B4-BE49-F238E27FC236}">
                <a16:creationId xmlns:a16="http://schemas.microsoft.com/office/drawing/2014/main" id="{AF69E82D-A9A4-CB47-A957-EF7367405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956" y="234982"/>
            <a:ext cx="5359716" cy="64489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0F474673-B633-EB40-9D28-16E2E4743117}"/>
              </a:ext>
            </a:extLst>
          </p:cNvPr>
          <p:cNvSpPr>
            <a:spLocks noGrp="1"/>
          </p:cNvSpPr>
          <p:nvPr/>
        </p:nvSpPr>
        <p:spPr>
          <a:xfrm>
            <a:off x="781217" y="2298655"/>
            <a:ext cx="5800409" cy="3571731"/>
          </a:xfrm>
          <a:prstGeom prst="rect">
            <a:avLst/>
          </a:prstGeom>
          <a:solidFill>
            <a:srgbClr val="DEE6F0"/>
          </a:solidFill>
          <a:ln w="9525">
            <a:noFill/>
          </a:ln>
        </p:spPr>
        <p:txBody>
          <a:bodyPr/>
          <a:lstStyle>
            <a:lvl1pPr marL="286385" lvl="0" indent="-286385" algn="l" defTabSz="763270" eaLnBrk="1" fontAlgn="base" latinLnBrk="0" hangingPunct="1">
              <a:lnSpc>
                <a:spcPct val="100000"/>
              </a:lnSpc>
              <a:spcBef>
                <a:spcPts val="80"/>
              </a:spcBef>
              <a:spcAft>
                <a:spcPct val="0"/>
              </a:spcAft>
              <a:buChar char="•"/>
              <a:defRPr sz="2670" b="0" i="0" u="none" kern="1200" baseline="0">
                <a:solidFill>
                  <a:schemeClr val="tx1"/>
                </a:solidFill>
                <a:latin typeface="+mn-lt"/>
                <a:ea typeface="+mn-ea"/>
                <a:cs typeface="+mn-cs"/>
              </a:defRPr>
            </a:lvl1pPr>
            <a:lvl2pPr marL="620395" lvl="1" indent="-238760" algn="l" defTabSz="763270" eaLnBrk="1" fontAlgn="base" latinLnBrk="0" hangingPunct="1">
              <a:lnSpc>
                <a:spcPct val="100000"/>
              </a:lnSpc>
              <a:spcBef>
                <a:spcPts val="80"/>
              </a:spcBef>
              <a:spcAft>
                <a:spcPct val="0"/>
              </a:spcAft>
              <a:buChar char="–"/>
              <a:defRPr sz="2335" b="0" i="0" u="none" kern="1200" baseline="0">
                <a:solidFill>
                  <a:schemeClr val="tx1"/>
                </a:solidFill>
                <a:latin typeface="+mn-lt"/>
                <a:ea typeface="+mn-ea"/>
                <a:cs typeface="+mn-cs"/>
              </a:defRPr>
            </a:lvl2pPr>
            <a:lvl3pPr marL="953770" lvl="2" indent="-190500" algn="l" defTabSz="763270" eaLnBrk="1" fontAlgn="base" latinLnBrk="0" hangingPunct="1">
              <a:lnSpc>
                <a:spcPct val="100000"/>
              </a:lnSpc>
              <a:spcBef>
                <a:spcPts val="80"/>
              </a:spcBef>
              <a:spcAft>
                <a:spcPct val="0"/>
              </a:spcAft>
              <a:buChar char="•"/>
              <a:defRPr sz="2005" b="0" i="0" u="none" kern="1200" baseline="0">
                <a:solidFill>
                  <a:schemeClr val="tx1"/>
                </a:solidFill>
                <a:latin typeface="+mn-lt"/>
                <a:ea typeface="+mn-ea"/>
                <a:cs typeface="+mn-cs"/>
              </a:defRPr>
            </a:lvl3pPr>
            <a:lvl4pPr marL="1335405" lvl="3"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4pPr>
            <a:lvl5pPr marL="1717040" lvl="4"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5pPr>
            <a:lvl6pPr marL="2098675" lvl="5"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6pPr>
            <a:lvl7pPr marL="2480310" lvl="6"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7pPr>
            <a:lvl8pPr marL="2861945" lvl="7"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8pPr>
            <a:lvl9pPr marL="3243580" lvl="8"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9pPr>
          </a:lstStyle>
          <a:p>
            <a:pPr marL="0" indent="0">
              <a:lnSpc>
                <a:spcPct val="130000"/>
              </a:lnSpc>
              <a:buNone/>
            </a:pPr>
            <a:r>
              <a:rPr lang="bg-BG" altLang="en-US" sz="2800" noProof="1">
                <a:solidFill>
                  <a:schemeClr val="accent1">
                    <a:lumMod val="50000"/>
                  </a:schemeClr>
                </a:solidFill>
                <a:latin typeface="Franklin Gothic Book" panose="020B0503020102020204" pitchFamily="34" charset="0"/>
                <a:cs typeface="Latin Modern Sans" panose="00000500000000000000" charset="0"/>
              </a:rPr>
              <a:t>Cerrado biome</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 (</a:t>
            </a:r>
            <a:r>
              <a:rPr lang="bg-BG" altLang="en-US" sz="2800" noProof="1">
                <a:solidFill>
                  <a:schemeClr val="accent1">
                    <a:lumMod val="50000"/>
                  </a:schemeClr>
                </a:solidFill>
                <a:latin typeface="Franklin Gothic Book" panose="020B0503020102020204" pitchFamily="34" charset="0"/>
                <a:cs typeface="Latin Modern Sans" panose="00000500000000000000" charset="0"/>
              </a:rPr>
              <a:t>200 million h</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a)</a:t>
            </a:r>
            <a:endParaRPr lang="bg-BG" altLang="en-US" sz="2800" noProof="1">
              <a:solidFill>
                <a:schemeClr val="accent1">
                  <a:lumMod val="50000"/>
                </a:schemeClr>
              </a:solidFill>
              <a:latin typeface="Franklin Gothic Book" panose="020B0503020102020204" pitchFamily="34" charset="0"/>
              <a:cs typeface="Latin Modern Sans" panose="00000500000000000000" charset="0"/>
            </a:endParaRPr>
          </a:p>
          <a:p>
            <a:pPr marL="0" indent="0">
              <a:lnSpc>
                <a:spcPct val="130000"/>
              </a:lnSpc>
              <a:buNone/>
            </a:pPr>
            <a:r>
              <a:rPr lang="bg-BG" altLang="en-US" sz="2800" noProof="1">
                <a:solidFill>
                  <a:schemeClr val="accent1">
                    <a:lumMod val="50000"/>
                  </a:schemeClr>
                </a:solidFill>
                <a:latin typeface="Franklin Gothic Book" panose="020B0503020102020204" pitchFamily="34" charset="0"/>
                <a:cs typeface="Latin Modern Sans" panose="00000500000000000000" charset="0"/>
              </a:rPr>
              <a:t>LULC map for year 2018</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48,850 samples (TempCNN model) </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Landsat-8 16-day time series  </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8 TB processed in 24 hours</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10 LU</a:t>
            </a:r>
            <a:r>
              <a:rPr lang="bg-BG" altLang="en-US" sz="2800" noProof="1">
                <a:solidFill>
                  <a:schemeClr val="accent1">
                    <a:lumMod val="50000"/>
                  </a:schemeClr>
                </a:solidFill>
                <a:latin typeface="Franklin Gothic Book" panose="020B0503020102020204" pitchFamily="34" charset="0"/>
                <a:cs typeface="Latin Modern Sans" panose="00000500000000000000" charset="0"/>
              </a:rPr>
              <a:t>L</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C classes (86% accuracy)</a:t>
            </a:r>
          </a:p>
          <a:p>
            <a:pPr marL="0" indent="0">
              <a:lnSpc>
                <a:spcPct val="130000"/>
              </a:lnSpc>
              <a:buNone/>
            </a:pPr>
            <a:endParaRPr lang="en-US" altLang="en-US" sz="2800" noProof="1">
              <a:solidFill>
                <a:schemeClr val="accent1">
                  <a:lumMod val="50000"/>
                </a:schemeClr>
              </a:solidFill>
              <a:latin typeface="Franklin Gothic Book" panose="020B0503020102020204" pitchFamily="34" charset="0"/>
              <a:cs typeface="Latin Modern Sans" panose="00000500000000000000" charset="0"/>
            </a:endParaRPr>
          </a:p>
        </p:txBody>
      </p:sp>
      <p:pic>
        <p:nvPicPr>
          <p:cNvPr id="6" name="Google Shape;324;gd015da3983_1_248" descr="A picture containing text&#10;&#10;Description automatically generated">
            <a:extLst>
              <a:ext uri="{FF2B5EF4-FFF2-40B4-BE49-F238E27FC236}">
                <a16:creationId xmlns:a16="http://schemas.microsoft.com/office/drawing/2014/main" id="{AE634A5B-4893-5B48-820B-C1DD48CDC866}"/>
              </a:ext>
            </a:extLst>
          </p:cNvPr>
          <p:cNvPicPr preferRelativeResize="0"/>
          <p:nvPr/>
        </p:nvPicPr>
        <p:blipFill rotWithShape="1">
          <a:blip r:embed="rId4">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2615389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TotalTime>
  <Words>990</Words>
  <Application>Microsoft Macintosh PowerPoint</Application>
  <PresentationFormat>Widescreen</PresentationFormat>
  <Paragraphs>116</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Franklin Gothic Book</vt:lpstr>
      <vt:lpstr>IBM Plex Sans</vt:lpstr>
      <vt:lpstr>Latin Modern Sans</vt:lpstr>
      <vt:lpstr>Proxima Nova Rg</vt:lpstr>
      <vt:lpstr>Symbol</vt:lpstr>
      <vt:lpstr>Times New Roman</vt:lpstr>
      <vt:lpstr>Office Theme</vt:lpstr>
      <vt:lpstr>SITS Demonstration in SEPAL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Gilberto Camara</dc:creator>
  <cp:lastModifiedBy>Gilberto Camara</cp:lastModifiedBy>
  <cp:revision>50</cp:revision>
  <dcterms:created xsi:type="dcterms:W3CDTF">2021-06-12T16:17:28Z</dcterms:created>
  <dcterms:modified xsi:type="dcterms:W3CDTF">2021-06-15T13:11:44Z</dcterms:modified>
</cp:coreProperties>
</file>